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1137" r:id="rId2"/>
    <p:sldId id="1423" r:id="rId3"/>
    <p:sldId id="1424" r:id="rId4"/>
    <p:sldId id="1407" r:id="rId5"/>
    <p:sldId id="1408" r:id="rId6"/>
    <p:sldId id="1409" r:id="rId7"/>
    <p:sldId id="1410" r:id="rId8"/>
    <p:sldId id="1411" r:id="rId9"/>
    <p:sldId id="1412" r:id="rId10"/>
    <p:sldId id="1421" r:id="rId11"/>
    <p:sldId id="1422" r:id="rId12"/>
    <p:sldId id="1425" r:id="rId13"/>
    <p:sldId id="1426" r:id="rId14"/>
    <p:sldId id="1427" r:id="rId15"/>
    <p:sldId id="1428" r:id="rId16"/>
    <p:sldId id="1429" r:id="rId17"/>
    <p:sldId id="1430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sman, Jodi" initials="IJ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66CCFF"/>
    <a:srgbClr val="CCFFFF"/>
    <a:srgbClr val="FFFF66"/>
    <a:srgbClr val="FFFF99"/>
    <a:srgbClr val="333399"/>
    <a:srgbClr val="FFCC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7" autoAdjust="0"/>
    <p:restoredTop sz="94660"/>
  </p:normalViewPr>
  <p:slideViewPr>
    <p:cSldViewPr>
      <p:cViewPr varScale="1">
        <p:scale>
          <a:sx n="70" d="100"/>
          <a:sy n="70" d="100"/>
        </p:scale>
        <p:origin x="124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147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3D021DE-4710-4A0F-B54A-38008EDC6C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78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E7615390-4583-413F-B482-F36EFC6C153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15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8575" cap="flat" cmpd="sng">
            <a:solidFill>
              <a:srgbClr val="00CC99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28575">
            <a:solidFill>
              <a:srgbClr val="00CC99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400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400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9" name="Rectangle 9"/>
          <p:cNvSpPr>
            <a:spLocks noChangeArrowheads="1"/>
          </p:cNvSpPr>
          <p:nvPr userDrawn="1"/>
        </p:nvSpPr>
        <p:spPr bwMode="auto">
          <a:xfrm>
            <a:off x="419100" y="76200"/>
            <a:ext cx="8305800" cy="152400"/>
          </a:xfrm>
          <a:prstGeom prst="rect">
            <a:avLst/>
          </a:prstGeom>
          <a:gradFill rotWithShape="1">
            <a:gsLst>
              <a:gs pos="0">
                <a:srgbClr val="00CC99"/>
              </a:gs>
              <a:gs pos="100000">
                <a:srgbClr val="00CC99">
                  <a:gamma/>
                  <a:tint val="40784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CC99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rgbClr val="CC0000"/>
        </a:buClr>
        <a:buSzPct val="60000"/>
        <a:buFont typeface="Wingdings" pitchFamily="2" charset="2"/>
        <a:buChar char="p"/>
        <a:defRPr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rgbClr val="00CC99"/>
        </a:buClr>
        <a:buSzPct val="65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Relationship Id="rId9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5.bin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image" Target="../media/image1.emf"/><Relationship Id="rId9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21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Inference About a Population Proportion</a:t>
            </a:r>
            <a:endParaRPr lang="en-US" dirty="0"/>
          </a:p>
        </p:txBody>
      </p:sp>
      <p:sp>
        <p:nvSpPr>
          <p:cNvPr id="124621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BPS 7e Chapter 22</a:t>
            </a:r>
            <a:endParaRPr lang="en-US" dirty="0"/>
          </a:p>
        </p:txBody>
      </p:sp>
      <p:sp>
        <p:nvSpPr>
          <p:cNvPr id="1246212" name="Text Box 4"/>
          <p:cNvSpPr txBox="1">
            <a:spLocks noChangeArrowheads="1"/>
          </p:cNvSpPr>
          <p:nvPr/>
        </p:nvSpPr>
        <p:spPr bwMode="auto">
          <a:xfrm>
            <a:off x="5715000" y="6223000"/>
            <a:ext cx="31813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i="1" dirty="0">
                <a:solidFill>
                  <a:schemeClr val="bg2"/>
                </a:solidFill>
              </a:rPr>
              <a:t>© </a:t>
            </a:r>
            <a:r>
              <a:rPr lang="en-US" sz="1400" i="1" dirty="0" smtClean="0">
                <a:solidFill>
                  <a:schemeClr val="bg2"/>
                </a:solidFill>
              </a:rPr>
              <a:t>2015 </a:t>
            </a:r>
            <a:r>
              <a:rPr lang="en-US" sz="1400" i="1" dirty="0">
                <a:solidFill>
                  <a:schemeClr val="bg2"/>
                </a:solidFill>
              </a:rPr>
              <a:t>W</a:t>
            </a:r>
            <a:r>
              <a:rPr lang="en-US" sz="1400" i="1" dirty="0" smtClean="0">
                <a:solidFill>
                  <a:schemeClr val="bg2"/>
                </a:solidFill>
              </a:rPr>
              <a:t>. H</a:t>
            </a:r>
            <a:r>
              <a:rPr lang="en-US" sz="1400" i="1" dirty="0">
                <a:solidFill>
                  <a:schemeClr val="bg2"/>
                </a:solidFill>
              </a:rPr>
              <a:t>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95400"/>
          </a:xfrm>
        </p:spPr>
        <p:txBody>
          <a:bodyPr/>
          <a:lstStyle/>
          <a:p>
            <a:r>
              <a:rPr lang="en-US" dirty="0" smtClean="0"/>
              <a:t>Standard Deviation of Sample Proportion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5344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2012, about 24% of high-school seniors reported </a:t>
            </a:r>
            <a:r>
              <a:rPr lang="en-US" dirty="0" smtClean="0"/>
              <a:t>binge drinking </a:t>
            </a:r>
            <a:r>
              <a:rPr lang="en-US" dirty="0"/>
              <a:t>(</a:t>
            </a:r>
            <a:r>
              <a:rPr lang="en-US" dirty="0" smtClean="0"/>
              <a:t>defined </a:t>
            </a:r>
            <a:r>
              <a:rPr lang="en-US" dirty="0"/>
              <a:t>as </a:t>
            </a:r>
            <a:r>
              <a:rPr lang="en-US" dirty="0" smtClean="0"/>
              <a:t>five </a:t>
            </a:r>
            <a:r>
              <a:rPr lang="en-US" dirty="0"/>
              <a:t>or more drinks in a row in the past </a:t>
            </a:r>
            <a:r>
              <a:rPr lang="en-US" dirty="0" smtClean="0"/>
              <a:t>two </a:t>
            </a:r>
            <a:r>
              <a:rPr lang="en-US" dirty="0"/>
              <a:t>weeks), a substantial </a:t>
            </a:r>
            <a:r>
              <a:rPr lang="en-US" dirty="0" smtClean="0"/>
              <a:t>drop since </a:t>
            </a:r>
            <a:r>
              <a:rPr lang="en-US" dirty="0"/>
              <a:t>the late 1990s</a:t>
            </a:r>
            <a:r>
              <a:rPr lang="en-US" dirty="0" smtClean="0"/>
              <a:t>. A simple random sample </a:t>
            </a:r>
            <a:r>
              <a:rPr lang="en-US" dirty="0"/>
              <a:t>of 500 high-school seniors is to be taken.</a:t>
            </a:r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standard deviation of </a:t>
            </a:r>
            <a:r>
              <a:rPr lang="en-US" i="1" dirty="0" smtClean="0"/>
              <a:t>p^</a:t>
            </a:r>
            <a:r>
              <a:rPr lang="en-US" b="1" dirty="0"/>
              <a:t> </a:t>
            </a:r>
            <a:r>
              <a:rPr lang="en-US" dirty="0" smtClean="0"/>
              <a:t>(p-hat), </a:t>
            </a:r>
            <a:r>
              <a:rPr lang="en-US" dirty="0"/>
              <a:t>the proportion of high-school seniors in </a:t>
            </a:r>
            <a:r>
              <a:rPr lang="en-US" dirty="0" smtClean="0"/>
              <a:t>the sample </a:t>
            </a:r>
            <a:r>
              <a:rPr lang="en-US" dirty="0"/>
              <a:t>who would report binge drinking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SQR [(0.24) (0.76) / 500 (0.24)]</a:t>
            </a:r>
            <a:r>
              <a:rPr lang="en-US" dirty="0"/>
              <a:t> = 0.039</a:t>
            </a: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/>
              <a:t>SQR [</a:t>
            </a:r>
            <a:r>
              <a:rPr lang="en-US" dirty="0" smtClean="0"/>
              <a:t>0.24 / 500</a:t>
            </a:r>
            <a:r>
              <a:rPr lang="en-US" dirty="0"/>
              <a:t>] = 0.022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/>
              <a:t>(0.24</a:t>
            </a:r>
            <a:r>
              <a:rPr lang="en-US" dirty="0" smtClean="0"/>
              <a:t>) (</a:t>
            </a:r>
            <a:r>
              <a:rPr lang="en-US" dirty="0"/>
              <a:t>0.76</a:t>
            </a:r>
            <a:r>
              <a:rPr lang="en-US" dirty="0" smtClean="0"/>
              <a:t>) / 500 </a:t>
            </a:r>
            <a:r>
              <a:rPr lang="en-US" dirty="0"/>
              <a:t>= 0.0004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SQR </a:t>
            </a:r>
            <a:r>
              <a:rPr lang="en-US" dirty="0"/>
              <a:t>[(0.24</a:t>
            </a:r>
            <a:r>
              <a:rPr lang="en-US" dirty="0" smtClean="0"/>
              <a:t>) (</a:t>
            </a:r>
            <a:r>
              <a:rPr lang="en-US" dirty="0"/>
              <a:t>0.76</a:t>
            </a:r>
            <a:r>
              <a:rPr lang="en-US" dirty="0" smtClean="0"/>
              <a:t>) / 500] = 0.019</a:t>
            </a:r>
            <a:endParaRPr lang="en-US" dirty="0"/>
          </a:p>
          <a:p>
            <a:pPr marL="457200" indent="-457200">
              <a:buFont typeface="+mj-lt"/>
              <a:buAutoNum type="alphaLcParenR"/>
            </a:pPr>
            <a:endParaRPr lang="en-US" dirty="0"/>
          </a:p>
          <a:p>
            <a:pPr marL="457200" indent="-45720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275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95400"/>
          </a:xfrm>
        </p:spPr>
        <p:txBody>
          <a:bodyPr/>
          <a:lstStyle/>
          <a:p>
            <a:r>
              <a:rPr lang="en-US" dirty="0" smtClean="0"/>
              <a:t>Standard Deviation of Sample Proportion </a:t>
            </a:r>
            <a:r>
              <a:rPr lang="en-US" dirty="0" smtClean="0">
                <a:solidFill>
                  <a:srgbClr val="333399"/>
                </a:solidFill>
              </a:rPr>
              <a:t>(answer)</a:t>
            </a:r>
            <a:endParaRPr lang="en-US" dirty="0">
              <a:solidFill>
                <a:srgbClr val="33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5344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2012, about 24% of high-school seniors reported </a:t>
            </a:r>
            <a:r>
              <a:rPr lang="en-US" dirty="0" smtClean="0"/>
              <a:t>binge drinking </a:t>
            </a:r>
            <a:r>
              <a:rPr lang="en-US" dirty="0"/>
              <a:t>(</a:t>
            </a:r>
            <a:r>
              <a:rPr lang="en-US" dirty="0" smtClean="0"/>
              <a:t>defined </a:t>
            </a:r>
            <a:r>
              <a:rPr lang="en-US" dirty="0"/>
              <a:t>as </a:t>
            </a:r>
            <a:r>
              <a:rPr lang="en-US" dirty="0" smtClean="0"/>
              <a:t>five </a:t>
            </a:r>
            <a:r>
              <a:rPr lang="en-US" dirty="0"/>
              <a:t>or more drinks in a row in the past </a:t>
            </a:r>
            <a:r>
              <a:rPr lang="en-US" dirty="0" smtClean="0"/>
              <a:t>two </a:t>
            </a:r>
            <a:r>
              <a:rPr lang="en-US" dirty="0"/>
              <a:t>weeks), a substantial </a:t>
            </a:r>
            <a:r>
              <a:rPr lang="en-US" dirty="0" smtClean="0"/>
              <a:t>drop since </a:t>
            </a:r>
            <a:r>
              <a:rPr lang="en-US" dirty="0"/>
              <a:t>the late 1990s</a:t>
            </a:r>
            <a:r>
              <a:rPr lang="en-US" dirty="0" smtClean="0"/>
              <a:t>. A simple random sample </a:t>
            </a:r>
            <a:r>
              <a:rPr lang="en-US" dirty="0"/>
              <a:t>of 500 high-school seniors is to be taken.</a:t>
            </a:r>
          </a:p>
          <a:p>
            <a:pPr marL="0" indent="0">
              <a:buNone/>
            </a:pPr>
            <a:r>
              <a:rPr lang="en-US" dirty="0" smtClean="0"/>
              <a:t>What </a:t>
            </a:r>
            <a:r>
              <a:rPr lang="en-US" dirty="0"/>
              <a:t>is the standard deviation of </a:t>
            </a:r>
            <a:r>
              <a:rPr lang="en-US" i="1" dirty="0" smtClean="0"/>
              <a:t>p^</a:t>
            </a:r>
            <a:r>
              <a:rPr lang="en-US" b="1" dirty="0"/>
              <a:t> </a:t>
            </a:r>
            <a:r>
              <a:rPr lang="en-US" dirty="0" smtClean="0"/>
              <a:t>(p-hat), </a:t>
            </a:r>
            <a:r>
              <a:rPr lang="en-US" dirty="0"/>
              <a:t>the proportion of high-school seniors in </a:t>
            </a:r>
            <a:r>
              <a:rPr lang="en-US" dirty="0" smtClean="0"/>
              <a:t>the sample </a:t>
            </a:r>
            <a:r>
              <a:rPr lang="en-US" dirty="0"/>
              <a:t>who would report binge drinking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SQR [(0.24) (0.76) / 500 (0.24)] = 0.039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SQR [0.24 / 500] = 0.022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/>
              <a:t>(0.24</a:t>
            </a:r>
            <a:r>
              <a:rPr lang="en-US" dirty="0" smtClean="0"/>
              <a:t>) (</a:t>
            </a:r>
            <a:r>
              <a:rPr lang="en-US" dirty="0"/>
              <a:t>0.76</a:t>
            </a:r>
            <a:r>
              <a:rPr lang="en-US" dirty="0" smtClean="0"/>
              <a:t>) / 500 = 0.0004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rgbClr val="333399"/>
                </a:solidFill>
              </a:rPr>
              <a:t>SQR [(0.24</a:t>
            </a:r>
            <a:r>
              <a:rPr lang="en-US" b="1" dirty="0" smtClean="0">
                <a:solidFill>
                  <a:srgbClr val="333399"/>
                </a:solidFill>
              </a:rPr>
              <a:t>) (</a:t>
            </a:r>
            <a:r>
              <a:rPr lang="en-US" b="1" dirty="0">
                <a:solidFill>
                  <a:srgbClr val="333399"/>
                </a:solidFill>
              </a:rPr>
              <a:t>0.76</a:t>
            </a:r>
            <a:r>
              <a:rPr lang="en-US" b="1" dirty="0" smtClean="0">
                <a:solidFill>
                  <a:srgbClr val="333399"/>
                </a:solidFill>
              </a:rPr>
              <a:t>) / 500] = 0.019</a:t>
            </a:r>
            <a:endParaRPr lang="en-US" b="1" dirty="0">
              <a:solidFill>
                <a:srgbClr val="333399"/>
              </a:solidFill>
            </a:endParaRPr>
          </a:p>
          <a:p>
            <a:pPr marL="457200" indent="-457200">
              <a:buFont typeface="+mj-lt"/>
              <a:buAutoNum type="alphaLcParenR"/>
            </a:pPr>
            <a:endParaRPr lang="en-US" dirty="0"/>
          </a:p>
          <a:p>
            <a:pPr marL="457200" indent="-45720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33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Confidence Interval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Draw an SRS of size </a:t>
            </a:r>
            <a:r>
              <a:rPr lang="en-US" i="1" dirty="0"/>
              <a:t>n</a:t>
            </a:r>
            <a:r>
              <a:rPr lang="en-US" dirty="0"/>
              <a:t> from a large population that contains an unknown proportion </a:t>
            </a:r>
            <a:r>
              <a:rPr lang="en-US" i="1" dirty="0"/>
              <a:t>p</a:t>
            </a:r>
            <a:r>
              <a:rPr lang="en-US" dirty="0"/>
              <a:t> of successes. An approximate level </a:t>
            </a:r>
            <a:r>
              <a:rPr lang="en-US" i="1" dirty="0"/>
              <a:t>C</a:t>
            </a:r>
            <a:r>
              <a:rPr lang="en-US" dirty="0"/>
              <a:t> </a:t>
            </a:r>
            <a:r>
              <a:rPr lang="en-US" b="1" dirty="0"/>
              <a:t>confidence interval for </a:t>
            </a:r>
            <a:r>
              <a:rPr lang="en-US" b="1" i="1" dirty="0"/>
              <a:t>p</a:t>
            </a:r>
            <a:r>
              <a:rPr lang="en-US" dirty="0"/>
              <a:t> </a:t>
            </a:r>
            <a:r>
              <a:rPr lang="en-US" dirty="0" smtClean="0"/>
              <a:t>is:</a:t>
            </a:r>
          </a:p>
          <a:p>
            <a:endParaRPr lang="en-US" dirty="0"/>
          </a:p>
          <a:p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i="1" dirty="0"/>
              <a:t>p</a:t>
            </a:r>
            <a:r>
              <a:rPr lang="en-US" i="1" dirty="0" smtClean="0"/>
              <a:t>^ </a:t>
            </a:r>
            <a:r>
              <a:rPr lang="en-US" dirty="0" smtClean="0"/>
              <a:t> </a:t>
            </a:r>
            <a:r>
              <a:rPr lang="en-US" dirty="0">
                <a:sym typeface="Symbol" pitchFamily="18" charset="2"/>
              </a:rPr>
              <a:t>± </a:t>
            </a:r>
            <a:r>
              <a:rPr lang="en-US" i="1" dirty="0" smtClean="0">
                <a:sym typeface="Symbol" pitchFamily="18" charset="2"/>
              </a:rPr>
              <a:t>z</a:t>
            </a:r>
            <a:r>
              <a:rPr lang="en-US" dirty="0" smtClean="0">
                <a:sym typeface="Symbol" pitchFamily="18" charset="2"/>
              </a:rPr>
              <a:t> *                          .</a:t>
            </a:r>
            <a:endParaRPr lang="en-US" i="1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i="1" dirty="0"/>
              <a:t>p^ 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± </a:t>
            </a:r>
            <a:r>
              <a:rPr lang="en-US" dirty="0" smtClean="0">
                <a:sym typeface="Symbol" pitchFamily="18" charset="2"/>
              </a:rPr>
              <a:t>                           .</a:t>
            </a:r>
          </a:p>
          <a:p>
            <a:pPr marL="457200" indent="-457200">
              <a:buFont typeface="+mj-lt"/>
              <a:buAutoNum type="alphaLcParenR"/>
            </a:pPr>
            <a:endParaRPr lang="en-US" i="1" dirty="0" smtClean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i="1" dirty="0"/>
              <a:t>p^ 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± </a:t>
            </a:r>
            <a:r>
              <a:rPr lang="en-US" i="1" dirty="0">
                <a:sym typeface="Symbol" pitchFamily="18" charset="2"/>
              </a:rPr>
              <a:t>z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*                       . </a:t>
            </a:r>
          </a:p>
          <a:p>
            <a:pPr marL="457200" indent="-457200">
              <a:buFont typeface="+mj-lt"/>
              <a:buAutoNum type="alphaLcParenR"/>
            </a:pPr>
            <a:endParaRPr lang="en-US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i="1" dirty="0"/>
              <a:t>p^ </a:t>
            </a:r>
            <a:r>
              <a:rPr lang="en-US" dirty="0"/>
              <a:t> </a:t>
            </a:r>
            <a:r>
              <a:rPr lang="en-US" dirty="0" smtClean="0">
                <a:sym typeface="Symbol" pitchFamily="18" charset="2"/>
              </a:rPr>
              <a:t>± </a:t>
            </a:r>
            <a:r>
              <a:rPr lang="en-US" i="1" dirty="0" smtClean="0">
                <a:sym typeface="Symbol" pitchFamily="18" charset="2"/>
              </a:rPr>
              <a:t>z</a:t>
            </a:r>
            <a:r>
              <a:rPr lang="en-US" dirty="0" smtClean="0">
                <a:sym typeface="Symbol" pitchFamily="18" charset="2"/>
              </a:rPr>
              <a:t> *                    . </a:t>
            </a:r>
            <a:endParaRPr lang="en-US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endParaRPr lang="en-US" dirty="0">
              <a:sym typeface="Symbol" pitchFamily="18" charset="2"/>
            </a:endParaRPr>
          </a:p>
          <a:p>
            <a:pPr marL="0" indent="0">
              <a:buNone/>
            </a:pPr>
            <a:endParaRPr lang="en-US" i="1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endParaRPr lang="en-US" i="1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137722"/>
              </p:ext>
            </p:extLst>
          </p:nvPr>
        </p:nvGraphicFramePr>
        <p:xfrm>
          <a:off x="1981200" y="2819400"/>
          <a:ext cx="1812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3" imgW="1028700" imgH="254000" progId="Equation.3">
                  <p:embed/>
                </p:oleObj>
              </mc:Choice>
              <mc:Fallback>
                <p:oleObj name="Equation" r:id="rId3" imgW="1028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19400"/>
                        <a:ext cx="1812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022836"/>
              </p:ext>
            </p:extLst>
          </p:nvPr>
        </p:nvGraphicFramePr>
        <p:xfrm>
          <a:off x="1676400" y="3581400"/>
          <a:ext cx="1812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5" imgW="1028700" imgH="254000" progId="Equation.3">
                  <p:embed/>
                </p:oleObj>
              </mc:Choice>
              <mc:Fallback>
                <p:oleObj name="Equation" r:id="rId5" imgW="1028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81400"/>
                        <a:ext cx="1812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152774"/>
              </p:ext>
            </p:extLst>
          </p:nvPr>
        </p:nvGraphicFramePr>
        <p:xfrm>
          <a:off x="1981200" y="4267200"/>
          <a:ext cx="150018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6" imgW="850900" imgH="254000" progId="Equation.3">
                  <p:embed/>
                </p:oleObj>
              </mc:Choice>
              <mc:Fallback>
                <p:oleObj name="Equation" r:id="rId6" imgW="8509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7200"/>
                        <a:ext cx="150018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024811"/>
              </p:ext>
            </p:extLst>
          </p:nvPr>
        </p:nvGraphicFramePr>
        <p:xfrm>
          <a:off x="1905000" y="5029200"/>
          <a:ext cx="14541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8" imgW="825500" imgH="254000" progId="Equation.3">
                  <p:embed/>
                </p:oleObj>
              </mc:Choice>
              <mc:Fallback>
                <p:oleObj name="Equation" r:id="rId8" imgW="8255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029200"/>
                        <a:ext cx="145415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4700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Confidence Interval </a:t>
            </a:r>
            <a:r>
              <a:rPr lang="en-US" dirty="0" smtClean="0">
                <a:solidFill>
                  <a:srgbClr val="000090"/>
                </a:solidFill>
              </a:rPr>
              <a:t>(answer)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Draw an SRS of size </a:t>
            </a:r>
            <a:r>
              <a:rPr lang="en-US" i="1" dirty="0"/>
              <a:t>n</a:t>
            </a:r>
            <a:r>
              <a:rPr lang="en-US" dirty="0"/>
              <a:t> from a large population that contains an unknown proportion </a:t>
            </a:r>
            <a:r>
              <a:rPr lang="en-US" i="1" dirty="0"/>
              <a:t>p</a:t>
            </a:r>
            <a:r>
              <a:rPr lang="en-US" dirty="0"/>
              <a:t> of successes. An approximate level </a:t>
            </a:r>
            <a:r>
              <a:rPr lang="en-US" i="1" dirty="0"/>
              <a:t>C</a:t>
            </a:r>
            <a:r>
              <a:rPr lang="en-US" dirty="0"/>
              <a:t> </a:t>
            </a:r>
            <a:r>
              <a:rPr lang="en-US" b="1" dirty="0"/>
              <a:t>confidence interval for </a:t>
            </a:r>
            <a:r>
              <a:rPr lang="en-US" b="1" i="1" dirty="0"/>
              <a:t>p</a:t>
            </a:r>
            <a:r>
              <a:rPr lang="en-US" dirty="0"/>
              <a:t> </a:t>
            </a:r>
            <a:r>
              <a:rPr lang="en-US" dirty="0" smtClean="0"/>
              <a:t>is:</a:t>
            </a:r>
          </a:p>
          <a:p>
            <a:endParaRPr lang="en-US" dirty="0"/>
          </a:p>
          <a:p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b="1" i="1" dirty="0">
                <a:solidFill>
                  <a:srgbClr val="000090"/>
                </a:solidFill>
              </a:rPr>
              <a:t>p</a:t>
            </a:r>
            <a:r>
              <a:rPr lang="en-US" b="1" i="1" dirty="0" smtClean="0">
                <a:solidFill>
                  <a:srgbClr val="000090"/>
                </a:solidFill>
              </a:rPr>
              <a:t>^ </a:t>
            </a:r>
            <a:r>
              <a:rPr lang="en-US" b="1" dirty="0" smtClean="0">
                <a:solidFill>
                  <a:srgbClr val="000090"/>
                </a:solidFill>
              </a:rPr>
              <a:t> </a:t>
            </a:r>
            <a:r>
              <a:rPr lang="en-US" b="1" dirty="0">
                <a:solidFill>
                  <a:srgbClr val="000090"/>
                </a:solidFill>
                <a:sym typeface="Symbol" pitchFamily="18" charset="2"/>
              </a:rPr>
              <a:t>± </a:t>
            </a:r>
            <a:r>
              <a:rPr lang="en-US" b="1" i="1" dirty="0" smtClean="0">
                <a:solidFill>
                  <a:srgbClr val="000090"/>
                </a:solidFill>
                <a:sym typeface="Symbol" pitchFamily="18" charset="2"/>
              </a:rPr>
              <a:t>z</a:t>
            </a:r>
            <a:r>
              <a:rPr lang="en-US" b="1" dirty="0" smtClean="0">
                <a:solidFill>
                  <a:srgbClr val="000090"/>
                </a:solidFill>
                <a:sym typeface="Symbol" pitchFamily="18" charset="2"/>
              </a:rPr>
              <a:t> *                          .</a:t>
            </a:r>
            <a:endParaRPr lang="en-US" b="1" i="1" dirty="0">
              <a:solidFill>
                <a:srgbClr val="000090"/>
              </a:solidFill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i="1" dirty="0"/>
              <a:t>p^ </a:t>
            </a:r>
            <a:r>
              <a:rPr lang="en-US" dirty="0"/>
              <a:t> </a:t>
            </a:r>
            <a:r>
              <a:rPr lang="en-US" dirty="0" smtClean="0">
                <a:sym typeface="Symbol" pitchFamily="18" charset="2"/>
              </a:rPr>
              <a:t>±                           . </a:t>
            </a:r>
          </a:p>
          <a:p>
            <a:pPr marL="457200" indent="-457200">
              <a:buFont typeface="+mj-lt"/>
              <a:buAutoNum type="alphaLcParenR"/>
            </a:pPr>
            <a:endParaRPr lang="en-US" i="1" dirty="0" smtClean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i="1" dirty="0"/>
              <a:t>p^ </a:t>
            </a:r>
            <a:r>
              <a:rPr lang="en-US" dirty="0"/>
              <a:t> </a:t>
            </a:r>
            <a:r>
              <a:rPr lang="en-US" dirty="0">
                <a:sym typeface="Symbol" pitchFamily="18" charset="2"/>
              </a:rPr>
              <a:t>± </a:t>
            </a:r>
            <a:r>
              <a:rPr lang="en-US" i="1" dirty="0">
                <a:sym typeface="Symbol" pitchFamily="18" charset="2"/>
              </a:rPr>
              <a:t>z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*                       . </a:t>
            </a:r>
          </a:p>
          <a:p>
            <a:pPr marL="457200" indent="-457200">
              <a:buFont typeface="+mj-lt"/>
              <a:buAutoNum type="alphaLcParenR"/>
            </a:pPr>
            <a:endParaRPr lang="en-US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i="1" dirty="0"/>
              <a:t>p^ </a:t>
            </a:r>
            <a:r>
              <a:rPr lang="en-US" dirty="0"/>
              <a:t> </a:t>
            </a:r>
            <a:r>
              <a:rPr lang="en-US" dirty="0" smtClean="0">
                <a:sym typeface="Symbol" pitchFamily="18" charset="2"/>
              </a:rPr>
              <a:t>± </a:t>
            </a:r>
            <a:r>
              <a:rPr lang="en-US" i="1" dirty="0" smtClean="0">
                <a:sym typeface="Symbol" pitchFamily="18" charset="2"/>
              </a:rPr>
              <a:t>z</a:t>
            </a:r>
            <a:r>
              <a:rPr lang="en-US" dirty="0" smtClean="0">
                <a:sym typeface="Symbol" pitchFamily="18" charset="2"/>
              </a:rPr>
              <a:t> *                    . </a:t>
            </a:r>
            <a:endParaRPr lang="en-US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endParaRPr lang="en-US" dirty="0">
              <a:sym typeface="Symbol" pitchFamily="18" charset="2"/>
            </a:endParaRPr>
          </a:p>
          <a:p>
            <a:pPr marL="0" indent="0">
              <a:buNone/>
            </a:pPr>
            <a:endParaRPr lang="en-US" i="1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endParaRPr lang="en-US" i="1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256730"/>
              </p:ext>
            </p:extLst>
          </p:nvPr>
        </p:nvGraphicFramePr>
        <p:xfrm>
          <a:off x="1981200" y="2819400"/>
          <a:ext cx="1812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2" name="Equation" r:id="rId3" imgW="1028700" imgH="254000" progId="Equation.3">
                  <p:embed/>
                </p:oleObj>
              </mc:Choice>
              <mc:Fallback>
                <p:oleObj name="Equation" r:id="rId3" imgW="1028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819400"/>
                        <a:ext cx="1812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544588"/>
              </p:ext>
            </p:extLst>
          </p:nvPr>
        </p:nvGraphicFramePr>
        <p:xfrm>
          <a:off x="1600200" y="3581400"/>
          <a:ext cx="1812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tion" r:id="rId5" imgW="1028700" imgH="254000" progId="Equation.3">
                  <p:embed/>
                </p:oleObj>
              </mc:Choice>
              <mc:Fallback>
                <p:oleObj name="Equation" r:id="rId5" imgW="1028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581400"/>
                        <a:ext cx="1812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1667779"/>
              </p:ext>
            </p:extLst>
          </p:nvPr>
        </p:nvGraphicFramePr>
        <p:xfrm>
          <a:off x="1981200" y="4267200"/>
          <a:ext cx="150018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6" imgW="850900" imgH="254000" progId="Equation.3">
                  <p:embed/>
                </p:oleObj>
              </mc:Choice>
              <mc:Fallback>
                <p:oleObj name="Equation" r:id="rId6" imgW="8509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7200"/>
                        <a:ext cx="150018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9870784"/>
              </p:ext>
            </p:extLst>
          </p:nvPr>
        </p:nvGraphicFramePr>
        <p:xfrm>
          <a:off x="1905000" y="5029200"/>
          <a:ext cx="14541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8" imgW="825500" imgH="254000" progId="Equation.3">
                  <p:embed/>
                </p:oleObj>
              </mc:Choice>
              <mc:Fallback>
                <p:oleObj name="Equation" r:id="rId8" imgW="8255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029200"/>
                        <a:ext cx="1454150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 flipH="1">
            <a:off x="4267200" y="3048000"/>
            <a:ext cx="1447800" cy="0"/>
          </a:xfrm>
          <a:prstGeom prst="straightConnector1">
            <a:avLst/>
          </a:prstGeom>
          <a:ln>
            <a:solidFill>
              <a:srgbClr val="00009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502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 of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margin of error in the large-sample confidence interval for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smtClean="0"/>
              <a:t>is:</a:t>
            </a:r>
          </a:p>
          <a:p>
            <a:endParaRPr lang="en-US" dirty="0"/>
          </a:p>
          <a:p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i="1" dirty="0"/>
              <a:t>m = </a:t>
            </a:r>
            <a:r>
              <a:rPr lang="en-US" i="1" dirty="0" smtClean="0">
                <a:sym typeface="Symbol" pitchFamily="18" charset="2"/>
              </a:rPr>
              <a:t>z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±</a:t>
            </a:r>
            <a:r>
              <a:rPr lang="en-US" dirty="0" smtClean="0">
                <a:sym typeface="Symbol" pitchFamily="18" charset="2"/>
              </a:rPr>
              <a:t>                          .</a:t>
            </a:r>
            <a:endParaRPr lang="en-US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endParaRPr lang="en-US" i="1" dirty="0" smtClean="0"/>
          </a:p>
          <a:p>
            <a:pPr marL="457200" indent="-457200">
              <a:buFont typeface="+mj-lt"/>
              <a:buAutoNum type="alphaLcParenR"/>
            </a:pPr>
            <a:r>
              <a:rPr lang="en-US" i="1" dirty="0" smtClean="0"/>
              <a:t>m = </a:t>
            </a:r>
            <a:r>
              <a:rPr lang="en-US" i="1" dirty="0" smtClean="0">
                <a:sym typeface="Symbol" pitchFamily="18" charset="2"/>
              </a:rPr>
              <a:t>z</a:t>
            </a:r>
            <a:r>
              <a:rPr lang="en-US" dirty="0" smtClean="0">
                <a:sym typeface="Symbol" pitchFamily="18" charset="2"/>
              </a:rPr>
              <a:t> *                         . </a:t>
            </a:r>
          </a:p>
          <a:p>
            <a:pPr marL="457200" indent="-457200">
              <a:buFont typeface="+mj-lt"/>
              <a:buAutoNum type="alphaLcParenR"/>
            </a:pPr>
            <a:endParaRPr lang="en-US" i="1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i="1" dirty="0" smtClean="0"/>
              <a:t>m </a:t>
            </a:r>
            <a:r>
              <a:rPr lang="en-US" i="1" dirty="0"/>
              <a:t>= </a:t>
            </a:r>
            <a:r>
              <a:rPr lang="en-US" i="1" dirty="0" smtClean="0">
                <a:sym typeface="Symbol" pitchFamily="18" charset="2"/>
              </a:rPr>
              <a:t>p^</a:t>
            </a:r>
            <a:r>
              <a:rPr lang="en-US" dirty="0" smtClean="0">
                <a:sym typeface="Symbol" pitchFamily="18" charset="2"/>
              </a:rPr>
              <a:t> *                         .</a:t>
            </a:r>
          </a:p>
          <a:p>
            <a:pPr marL="457200" indent="-457200">
              <a:buFont typeface="+mj-lt"/>
              <a:buAutoNum type="alphaLcParenR"/>
            </a:pPr>
            <a:endParaRPr lang="en-US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dirty="0" smtClean="0">
                <a:sym typeface="Symbol" pitchFamily="18" charset="2"/>
              </a:rPr>
              <a:t>None of the above</a:t>
            </a:r>
            <a:endParaRPr lang="en-US" dirty="0">
              <a:sym typeface="Symbol" pitchFamily="18" charset="2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3235167"/>
              </p:ext>
            </p:extLst>
          </p:nvPr>
        </p:nvGraphicFramePr>
        <p:xfrm>
          <a:off x="1920875" y="2590800"/>
          <a:ext cx="1812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3" imgW="1028700" imgH="254000" progId="Equation.3">
                  <p:embed/>
                </p:oleObj>
              </mc:Choice>
              <mc:Fallback>
                <p:oleObj name="Equation" r:id="rId3" imgW="1028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2590800"/>
                        <a:ext cx="1812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149331"/>
              </p:ext>
            </p:extLst>
          </p:nvPr>
        </p:nvGraphicFramePr>
        <p:xfrm>
          <a:off x="1828800" y="3276600"/>
          <a:ext cx="1812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5" imgW="1028700" imgH="254000" progId="Equation.3">
                  <p:embed/>
                </p:oleObj>
              </mc:Choice>
              <mc:Fallback>
                <p:oleObj name="Equation" r:id="rId5" imgW="1028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76600"/>
                        <a:ext cx="1812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9157742"/>
              </p:ext>
            </p:extLst>
          </p:nvPr>
        </p:nvGraphicFramePr>
        <p:xfrm>
          <a:off x="1905000" y="4038600"/>
          <a:ext cx="1812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6" imgW="1028700" imgH="254000" progId="Equation.3">
                  <p:embed/>
                </p:oleObj>
              </mc:Choice>
              <mc:Fallback>
                <p:oleObj name="Equation" r:id="rId6" imgW="1028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038600"/>
                        <a:ext cx="1812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7352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 of Error </a:t>
            </a:r>
            <a:r>
              <a:rPr lang="en-US" dirty="0" smtClean="0">
                <a:solidFill>
                  <a:srgbClr val="000090"/>
                </a:solidFill>
              </a:rPr>
              <a:t>(answer)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margin of error in the large-sample confidence interval for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smtClean="0"/>
              <a:t>is:</a:t>
            </a:r>
          </a:p>
          <a:p>
            <a:endParaRPr lang="en-US" dirty="0"/>
          </a:p>
          <a:p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i="1" dirty="0"/>
              <a:t>m = </a:t>
            </a:r>
            <a:r>
              <a:rPr lang="en-US" i="1" dirty="0" smtClean="0">
                <a:sym typeface="Symbol" pitchFamily="18" charset="2"/>
              </a:rPr>
              <a:t>z</a:t>
            </a:r>
            <a:r>
              <a:rPr lang="en-US" dirty="0" smtClean="0">
                <a:sym typeface="Symbol" pitchFamily="18" charset="2"/>
              </a:rPr>
              <a:t> ±                          . </a:t>
            </a:r>
            <a:endParaRPr lang="en-US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endParaRPr lang="en-US" i="1" dirty="0" smtClean="0"/>
          </a:p>
          <a:p>
            <a:pPr marL="457200" indent="-457200">
              <a:buFont typeface="+mj-lt"/>
              <a:buAutoNum type="alphaLcParenR"/>
            </a:pPr>
            <a:r>
              <a:rPr lang="en-US" b="1" i="1" dirty="0" smtClean="0">
                <a:solidFill>
                  <a:srgbClr val="000090"/>
                </a:solidFill>
              </a:rPr>
              <a:t>m = </a:t>
            </a:r>
            <a:r>
              <a:rPr lang="en-US" b="1" i="1" dirty="0" smtClean="0">
                <a:solidFill>
                  <a:srgbClr val="000090"/>
                </a:solidFill>
                <a:sym typeface="Symbol" pitchFamily="18" charset="2"/>
              </a:rPr>
              <a:t>z</a:t>
            </a:r>
            <a:r>
              <a:rPr lang="en-US" b="1" dirty="0" smtClean="0">
                <a:solidFill>
                  <a:srgbClr val="000090"/>
                </a:solidFill>
                <a:sym typeface="Symbol" pitchFamily="18" charset="2"/>
              </a:rPr>
              <a:t> *                         . </a:t>
            </a:r>
          </a:p>
          <a:p>
            <a:pPr marL="457200" indent="-457200">
              <a:buFont typeface="+mj-lt"/>
              <a:buAutoNum type="alphaLcParenR"/>
            </a:pPr>
            <a:endParaRPr lang="en-US" i="1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i="1" dirty="0" smtClean="0"/>
              <a:t>m </a:t>
            </a:r>
            <a:r>
              <a:rPr lang="en-US" i="1" dirty="0"/>
              <a:t>= </a:t>
            </a:r>
            <a:r>
              <a:rPr lang="en-US" i="1" dirty="0" smtClean="0">
                <a:sym typeface="Symbol" pitchFamily="18" charset="2"/>
              </a:rPr>
              <a:t>p^</a:t>
            </a:r>
            <a:r>
              <a:rPr lang="en-US" dirty="0" smtClean="0">
                <a:sym typeface="Symbol" pitchFamily="18" charset="2"/>
              </a:rPr>
              <a:t> *                         .</a:t>
            </a:r>
          </a:p>
          <a:p>
            <a:pPr marL="457200" indent="-457200">
              <a:buFont typeface="+mj-lt"/>
              <a:buAutoNum type="alphaLcParenR"/>
            </a:pPr>
            <a:endParaRPr lang="en-US" dirty="0">
              <a:sym typeface="Symbol" pitchFamily="18" charset="2"/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dirty="0" smtClean="0">
                <a:sym typeface="Symbol" pitchFamily="18" charset="2"/>
              </a:rPr>
              <a:t>None of the above</a:t>
            </a:r>
            <a:endParaRPr lang="en-US" dirty="0">
              <a:sym typeface="Symbol" pitchFamily="18" charset="2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154251"/>
              </p:ext>
            </p:extLst>
          </p:nvPr>
        </p:nvGraphicFramePr>
        <p:xfrm>
          <a:off x="1920875" y="2590800"/>
          <a:ext cx="1812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3" imgW="1028700" imgH="254000" progId="Equation.3">
                  <p:embed/>
                </p:oleObj>
              </mc:Choice>
              <mc:Fallback>
                <p:oleObj name="Equation" r:id="rId3" imgW="1028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2590800"/>
                        <a:ext cx="1812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142341"/>
              </p:ext>
            </p:extLst>
          </p:nvPr>
        </p:nvGraphicFramePr>
        <p:xfrm>
          <a:off x="1828800" y="3276600"/>
          <a:ext cx="1812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5" imgW="1028700" imgH="254000" progId="Equation.3">
                  <p:embed/>
                </p:oleObj>
              </mc:Choice>
              <mc:Fallback>
                <p:oleObj name="Equation" r:id="rId5" imgW="1028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76600"/>
                        <a:ext cx="1812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673866"/>
              </p:ext>
            </p:extLst>
          </p:nvPr>
        </p:nvGraphicFramePr>
        <p:xfrm>
          <a:off x="1905000" y="4038600"/>
          <a:ext cx="18129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6" imgW="1028700" imgH="254000" progId="Equation.3">
                  <p:embed/>
                </p:oleObj>
              </mc:Choice>
              <mc:Fallback>
                <p:oleObj name="Equation" r:id="rId6" imgW="10287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038600"/>
                        <a:ext cx="18129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H="1">
            <a:off x="3962400" y="3581400"/>
            <a:ext cx="1447800" cy="0"/>
          </a:xfrm>
          <a:prstGeom prst="straightConnector1">
            <a:avLst/>
          </a:prstGeom>
          <a:ln>
            <a:solidFill>
              <a:srgbClr val="00009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874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hear that newborn babies are more likely to be boys than girls, presumably to compensate for higher mortality among boys in early life. Is this true? A random sample found 13,173 boys among 25,468 firstborn children. </a:t>
            </a:r>
            <a:r>
              <a:rPr lang="en-US" b="1" dirty="0"/>
              <a:t>Is this sample evidence that boys are more common than girls in the entire population</a:t>
            </a:r>
            <a:r>
              <a:rPr lang="en-US" b="1" dirty="0" smtClean="0"/>
              <a:t>?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</a:p>
          <a:p>
            <a:pPr marL="548640" indent="0">
              <a:buNone/>
            </a:pPr>
            <a:r>
              <a:rPr lang="en-US" dirty="0" smtClean="0"/>
              <a:t>Test:   </a:t>
            </a:r>
            <a:r>
              <a:rPr lang="en-US" i="1" dirty="0" smtClean="0"/>
              <a:t>H</a:t>
            </a:r>
            <a:r>
              <a:rPr lang="en-US" baseline="-25000" dirty="0" smtClean="0"/>
              <a:t>0</a:t>
            </a:r>
            <a:r>
              <a:rPr lang="en-US" dirty="0" smtClean="0"/>
              <a:t>: </a:t>
            </a:r>
            <a:r>
              <a:rPr lang="en-US" dirty="0"/>
              <a:t>p = 0.5 </a:t>
            </a:r>
            <a:r>
              <a:rPr lang="en-US" dirty="0" smtClean="0"/>
              <a:t>        </a:t>
            </a:r>
            <a:r>
              <a:rPr lang="en-US" i="1" dirty="0" smtClean="0"/>
              <a:t>H</a:t>
            </a:r>
            <a:r>
              <a:rPr lang="en-US" baseline="-25000" dirty="0" smtClean="0"/>
              <a:t>a</a:t>
            </a:r>
            <a:r>
              <a:rPr lang="en-US" dirty="0" smtClean="0"/>
              <a:t>: </a:t>
            </a:r>
            <a:r>
              <a:rPr lang="en-US" dirty="0"/>
              <a:t>p &gt; 0.5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(Assume that all conditions are met to carry out the hypothesis testing.)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Yes, </a:t>
            </a:r>
            <a:r>
              <a:rPr lang="en-US" dirty="0"/>
              <a:t>t</a:t>
            </a:r>
            <a:r>
              <a:rPr lang="en-US" dirty="0" smtClean="0"/>
              <a:t>here </a:t>
            </a:r>
            <a:r>
              <a:rPr lang="en-US" dirty="0"/>
              <a:t>is very strong evidence that more than half of firstborns are boys (</a:t>
            </a:r>
            <a:r>
              <a:rPr lang="en-US" i="1" dirty="0"/>
              <a:t>P</a:t>
            </a:r>
            <a:r>
              <a:rPr lang="en-US" dirty="0"/>
              <a:t> &lt; 0.001). </a:t>
            </a: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No, </a:t>
            </a:r>
            <a:r>
              <a:rPr lang="en-US" dirty="0"/>
              <a:t>t</a:t>
            </a:r>
            <a:r>
              <a:rPr lang="en-US" dirty="0" smtClean="0"/>
              <a:t>here </a:t>
            </a:r>
            <a:r>
              <a:rPr lang="en-US" dirty="0"/>
              <a:t>is </a:t>
            </a:r>
            <a:r>
              <a:rPr lang="en-US" dirty="0" smtClean="0"/>
              <a:t>no evidence </a:t>
            </a:r>
            <a:r>
              <a:rPr lang="en-US" dirty="0"/>
              <a:t>that more than half of firstborns are boys (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smtClean="0"/>
              <a:t>&gt; 0.1)</a:t>
            </a:r>
            <a:r>
              <a:rPr lang="en-US" dirty="0"/>
              <a:t>. </a:t>
            </a: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It cannot be calculated from the information given.</a:t>
            </a:r>
            <a:endParaRPr lang="en-US" dirty="0"/>
          </a:p>
          <a:p>
            <a:pPr marL="457200" indent="-457200">
              <a:buFont typeface="+mj-lt"/>
              <a:buAutoNum type="alphaLcParenR"/>
            </a:pPr>
            <a:endParaRPr lang="en-US" dirty="0"/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920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 test </a:t>
            </a:r>
            <a:r>
              <a:rPr lang="en-US" dirty="0" smtClean="0">
                <a:solidFill>
                  <a:srgbClr val="000090"/>
                </a:solidFill>
              </a:rPr>
              <a:t>(answer)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 hear that newborn babies are more likely to be boys than girls, presumably to compensate for higher mortality among boys in early life. Is this true? A random sample found </a:t>
            </a:r>
            <a:r>
              <a:rPr lang="en-US" dirty="0" smtClean="0"/>
              <a:t>21,800 </a:t>
            </a:r>
            <a:r>
              <a:rPr lang="en-US" dirty="0"/>
              <a:t>boys among </a:t>
            </a:r>
            <a:r>
              <a:rPr lang="en-US" dirty="0" smtClean="0"/>
              <a:t>40,000 </a:t>
            </a:r>
            <a:r>
              <a:rPr lang="en-US" dirty="0"/>
              <a:t>firstborn children. </a:t>
            </a:r>
            <a:r>
              <a:rPr lang="en-US" b="1" dirty="0"/>
              <a:t>Is this sample evidence that boys are more common than girls in the entire population? 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548640" indent="0">
              <a:buNone/>
            </a:pPr>
            <a:r>
              <a:rPr lang="en-US" dirty="0" smtClean="0"/>
              <a:t>Test:   </a:t>
            </a:r>
            <a:r>
              <a:rPr lang="en-US" i="1" dirty="0" smtClean="0"/>
              <a:t>H</a:t>
            </a:r>
            <a:r>
              <a:rPr lang="en-US" baseline="-25000" dirty="0" smtClean="0"/>
              <a:t>0</a:t>
            </a:r>
            <a:r>
              <a:rPr lang="en-US" dirty="0" smtClean="0"/>
              <a:t>: </a:t>
            </a:r>
            <a:r>
              <a:rPr lang="en-US" dirty="0"/>
              <a:t>p = 0.5 </a:t>
            </a:r>
            <a:r>
              <a:rPr lang="en-US" dirty="0" smtClean="0"/>
              <a:t>        </a:t>
            </a:r>
            <a:r>
              <a:rPr lang="en-US" i="1" dirty="0" smtClean="0"/>
              <a:t>H</a:t>
            </a:r>
            <a:r>
              <a:rPr lang="en-US" baseline="-25000" dirty="0" smtClean="0"/>
              <a:t>a</a:t>
            </a:r>
            <a:r>
              <a:rPr lang="en-US" dirty="0" smtClean="0"/>
              <a:t>: </a:t>
            </a:r>
            <a:r>
              <a:rPr lang="en-US" dirty="0"/>
              <a:t>p &gt; 0.5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(Assume that all conditions are met to carry out the hypothesis testing.)</a:t>
            </a: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b="1" dirty="0" smtClean="0">
                <a:solidFill>
                  <a:srgbClr val="000090"/>
                </a:solidFill>
              </a:rPr>
              <a:t>Yes, </a:t>
            </a:r>
            <a:r>
              <a:rPr lang="en-US" b="1" dirty="0">
                <a:solidFill>
                  <a:srgbClr val="000090"/>
                </a:solidFill>
              </a:rPr>
              <a:t>t</a:t>
            </a:r>
            <a:r>
              <a:rPr lang="en-US" b="1" dirty="0" smtClean="0">
                <a:solidFill>
                  <a:srgbClr val="000090"/>
                </a:solidFill>
              </a:rPr>
              <a:t>here </a:t>
            </a:r>
            <a:r>
              <a:rPr lang="en-US" b="1" dirty="0">
                <a:solidFill>
                  <a:srgbClr val="000090"/>
                </a:solidFill>
              </a:rPr>
              <a:t>is very strong evidence that more than half of firstborns are boys (</a:t>
            </a:r>
            <a:r>
              <a:rPr lang="en-US" b="1" i="1" dirty="0">
                <a:solidFill>
                  <a:srgbClr val="000090"/>
                </a:solidFill>
              </a:rPr>
              <a:t>P</a:t>
            </a:r>
            <a:r>
              <a:rPr lang="en-US" b="1" dirty="0">
                <a:solidFill>
                  <a:srgbClr val="000090"/>
                </a:solidFill>
              </a:rPr>
              <a:t> &lt; 0.001). </a:t>
            </a:r>
            <a:endParaRPr lang="en-US" b="1" dirty="0" smtClean="0">
              <a:solidFill>
                <a:srgbClr val="000090"/>
              </a:solidFill>
            </a:endParaRP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No, </a:t>
            </a:r>
            <a:r>
              <a:rPr lang="en-US" dirty="0"/>
              <a:t>t</a:t>
            </a:r>
            <a:r>
              <a:rPr lang="en-US" dirty="0" smtClean="0"/>
              <a:t>here </a:t>
            </a:r>
            <a:r>
              <a:rPr lang="en-US" dirty="0"/>
              <a:t>is </a:t>
            </a:r>
            <a:r>
              <a:rPr lang="en-US" dirty="0" smtClean="0"/>
              <a:t>no evidence </a:t>
            </a:r>
            <a:r>
              <a:rPr lang="en-US" dirty="0"/>
              <a:t>that more than half of firstborns are boys (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smtClean="0"/>
              <a:t>&gt; 0.1)</a:t>
            </a:r>
            <a:r>
              <a:rPr lang="en-US" dirty="0"/>
              <a:t>. </a:t>
            </a: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It cannot be calculated from the information given.</a:t>
            </a:r>
            <a:endParaRPr lang="en-US" dirty="0"/>
          </a:p>
          <a:p>
            <a:pPr marL="457200" indent="-457200">
              <a:buFont typeface="+mj-lt"/>
              <a:buAutoNum type="alphaLcParenR"/>
            </a:pPr>
            <a:endParaRPr lang="en-US" dirty="0"/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824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Distribution of a Sample Proportion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True or False: As </a:t>
            </a:r>
            <a:r>
              <a:rPr lang="en-US" dirty="0"/>
              <a:t>the sample size increases, the sampling distribution of </a:t>
            </a:r>
            <a:r>
              <a:rPr lang="en-US" i="1" dirty="0"/>
              <a:t>pˆ</a:t>
            </a:r>
            <a:r>
              <a:rPr lang="en-US" dirty="0"/>
              <a:t> </a:t>
            </a:r>
            <a:r>
              <a:rPr lang="en-US" dirty="0" smtClean="0"/>
              <a:t>(p-hat) becomes approximately </a:t>
            </a:r>
            <a:r>
              <a:rPr lang="en-US" dirty="0"/>
              <a:t>Normal. </a:t>
            </a:r>
            <a:endParaRPr lang="en-US" dirty="0" smtClean="0"/>
          </a:p>
          <a:p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True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False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975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Sampling Distribution of a Sample Proportion </a:t>
            </a:r>
            <a:r>
              <a:rPr lang="en-US" dirty="0" smtClean="0">
                <a:solidFill>
                  <a:srgbClr val="000090"/>
                </a:solidFill>
              </a:rPr>
              <a:t>(answer)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True or False: As </a:t>
            </a:r>
            <a:r>
              <a:rPr lang="en-US" dirty="0"/>
              <a:t>the sample size increases, the sampling distribution of </a:t>
            </a:r>
            <a:r>
              <a:rPr lang="en-US" i="1" dirty="0"/>
              <a:t>pˆ</a:t>
            </a:r>
            <a:r>
              <a:rPr lang="en-US" dirty="0"/>
              <a:t> </a:t>
            </a:r>
            <a:r>
              <a:rPr lang="en-US" dirty="0" smtClean="0"/>
              <a:t>(p-hat) becomes approximately </a:t>
            </a:r>
            <a:r>
              <a:rPr lang="en-US" dirty="0"/>
              <a:t>Normal. </a:t>
            </a:r>
            <a:endParaRPr lang="en-US" dirty="0" smtClean="0"/>
          </a:p>
          <a:p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b="1" dirty="0" smtClean="0">
                <a:solidFill>
                  <a:srgbClr val="000090"/>
                </a:solidFill>
              </a:rPr>
              <a:t>True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False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1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Estimation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</a:t>
            </a:r>
            <a:r>
              <a:rPr lang="en-US" i="1" dirty="0" smtClean="0"/>
              <a:t>p̂ </a:t>
            </a:r>
            <a:r>
              <a:rPr lang="en-US" dirty="0" smtClean="0"/>
              <a:t> (p-hat) is </a:t>
            </a:r>
            <a:r>
              <a:rPr lang="en-US" dirty="0"/>
              <a:t>rarely exactly right and varies from sample to sample, why is it </a:t>
            </a:r>
            <a:r>
              <a:rPr lang="en-US" dirty="0" smtClean="0"/>
              <a:t>nonetheless a </a:t>
            </a:r>
            <a:r>
              <a:rPr lang="en-US" dirty="0"/>
              <a:t>reasonable estimate of the population proportion </a:t>
            </a:r>
            <a:r>
              <a:rPr lang="en-US" i="1" dirty="0"/>
              <a:t>p</a:t>
            </a:r>
            <a:r>
              <a:rPr lang="en-US" dirty="0"/>
              <a:t>?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dirty="0"/>
              <a:t>T</a:t>
            </a:r>
            <a:r>
              <a:rPr lang="en-US" dirty="0" smtClean="0"/>
              <a:t>here is really no difference between the </a:t>
            </a:r>
            <a:r>
              <a:rPr lang="en-US" dirty="0"/>
              <a:t>statistic </a:t>
            </a:r>
            <a:r>
              <a:rPr lang="en-US" i="1" dirty="0"/>
              <a:t>p̂ </a:t>
            </a:r>
            <a:r>
              <a:rPr lang="en-US" dirty="0"/>
              <a:t> (p-hat)  </a:t>
            </a:r>
            <a:r>
              <a:rPr lang="en-US" dirty="0" smtClean="0"/>
              <a:t>and population parameter </a:t>
            </a:r>
            <a:r>
              <a:rPr lang="en-US" i="1" dirty="0" smtClean="0"/>
              <a:t>p</a:t>
            </a:r>
            <a:r>
              <a:rPr lang="en-US" dirty="0"/>
              <a:t>.</a:t>
            </a: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/>
              <a:t>I</a:t>
            </a:r>
            <a:r>
              <a:rPr lang="en-US" dirty="0" smtClean="0"/>
              <a:t>f we continue </a:t>
            </a:r>
            <a:r>
              <a:rPr lang="en-US" dirty="0"/>
              <a:t>to take larger and larger samples, the statistic </a:t>
            </a:r>
            <a:r>
              <a:rPr lang="en-US" i="1" dirty="0"/>
              <a:t>p̂ </a:t>
            </a:r>
            <a:r>
              <a:rPr lang="en-US" dirty="0"/>
              <a:t> (p-hat</a:t>
            </a:r>
            <a:r>
              <a:rPr lang="en-US" dirty="0" smtClean="0"/>
              <a:t>) </a:t>
            </a:r>
            <a:r>
              <a:rPr lang="en-US" dirty="0"/>
              <a:t>is guaranteed to get </a:t>
            </a:r>
            <a:r>
              <a:rPr lang="en-US" dirty="0" smtClean="0"/>
              <a:t>closer and </a:t>
            </a:r>
            <a:r>
              <a:rPr lang="en-US" dirty="0"/>
              <a:t>closer to the parameter </a:t>
            </a:r>
            <a:r>
              <a:rPr lang="en-US" i="1" dirty="0"/>
              <a:t>p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Regardless of sample sizes, </a:t>
            </a:r>
            <a:r>
              <a:rPr lang="en-US" dirty="0"/>
              <a:t>the statistic </a:t>
            </a:r>
            <a:r>
              <a:rPr lang="en-US" i="1" dirty="0"/>
              <a:t>p̂ </a:t>
            </a:r>
            <a:r>
              <a:rPr lang="en-US" dirty="0"/>
              <a:t> (p-hat) </a:t>
            </a:r>
            <a:r>
              <a:rPr lang="en-US" dirty="0" smtClean="0"/>
              <a:t>is </a:t>
            </a:r>
            <a:r>
              <a:rPr lang="en-US" dirty="0"/>
              <a:t>guaranteed to get closer and closer to the parameter </a:t>
            </a:r>
            <a:r>
              <a:rPr lang="en-US" i="1" dirty="0"/>
              <a:t>p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59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Estimation </a:t>
            </a:r>
            <a:r>
              <a:rPr lang="en-US" dirty="0" smtClean="0">
                <a:solidFill>
                  <a:srgbClr val="333399"/>
                </a:solidFill>
              </a:rPr>
              <a:t>(answer)</a:t>
            </a:r>
            <a:endParaRPr lang="en-US" dirty="0">
              <a:solidFill>
                <a:srgbClr val="33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</a:t>
            </a:r>
            <a:r>
              <a:rPr lang="en-US" i="1" dirty="0" smtClean="0"/>
              <a:t>p̂ </a:t>
            </a:r>
            <a:r>
              <a:rPr lang="en-US" dirty="0" smtClean="0"/>
              <a:t> (p-hat) is </a:t>
            </a:r>
            <a:r>
              <a:rPr lang="en-US" dirty="0"/>
              <a:t>rarely exactly right and varies from sample to sample, why is it </a:t>
            </a:r>
            <a:r>
              <a:rPr lang="en-US" dirty="0" smtClean="0"/>
              <a:t>nonetheless a </a:t>
            </a:r>
            <a:r>
              <a:rPr lang="en-US" dirty="0"/>
              <a:t>reasonable estimate of the population proportion </a:t>
            </a:r>
            <a:r>
              <a:rPr lang="en-US" i="1" dirty="0"/>
              <a:t>p</a:t>
            </a:r>
            <a:r>
              <a:rPr lang="en-US" dirty="0"/>
              <a:t>?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457200" indent="-457200">
              <a:buFont typeface="+mj-lt"/>
              <a:buAutoNum type="alphaLcParenR"/>
            </a:pPr>
            <a:r>
              <a:rPr lang="en-US" dirty="0"/>
              <a:t>T</a:t>
            </a:r>
            <a:r>
              <a:rPr lang="en-US" dirty="0" smtClean="0"/>
              <a:t>here is really no difference between the </a:t>
            </a:r>
            <a:r>
              <a:rPr lang="en-US" dirty="0"/>
              <a:t>statistic </a:t>
            </a:r>
            <a:r>
              <a:rPr lang="en-US" i="1" dirty="0"/>
              <a:t>p̂ </a:t>
            </a:r>
            <a:r>
              <a:rPr lang="en-US" dirty="0"/>
              <a:t> (p-hat)  </a:t>
            </a:r>
            <a:r>
              <a:rPr lang="en-US" dirty="0" smtClean="0"/>
              <a:t>and population parameter </a:t>
            </a:r>
            <a:r>
              <a:rPr lang="en-US" i="1" dirty="0"/>
              <a:t>p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>
                <a:solidFill>
                  <a:srgbClr val="333399"/>
                </a:solidFill>
              </a:rPr>
              <a:t>I</a:t>
            </a:r>
            <a:r>
              <a:rPr lang="en-US" b="1" dirty="0" smtClean="0">
                <a:solidFill>
                  <a:srgbClr val="333399"/>
                </a:solidFill>
              </a:rPr>
              <a:t>f we continue </a:t>
            </a:r>
            <a:r>
              <a:rPr lang="en-US" b="1" dirty="0">
                <a:solidFill>
                  <a:srgbClr val="333399"/>
                </a:solidFill>
              </a:rPr>
              <a:t>to take larger and larger samples, the statistic </a:t>
            </a:r>
            <a:r>
              <a:rPr lang="en-US" b="1" i="1" dirty="0" smtClean="0">
                <a:solidFill>
                  <a:srgbClr val="333399"/>
                </a:solidFill>
              </a:rPr>
              <a:t>p̂ </a:t>
            </a:r>
            <a:r>
              <a:rPr lang="en-US" b="1" dirty="0" smtClean="0">
                <a:solidFill>
                  <a:srgbClr val="333399"/>
                </a:solidFill>
              </a:rPr>
              <a:t> </a:t>
            </a:r>
            <a:r>
              <a:rPr lang="en-US" b="1" dirty="0">
                <a:solidFill>
                  <a:srgbClr val="333399"/>
                </a:solidFill>
              </a:rPr>
              <a:t>(p-hat</a:t>
            </a:r>
            <a:r>
              <a:rPr lang="en-US" b="1" dirty="0" smtClean="0">
                <a:solidFill>
                  <a:srgbClr val="333399"/>
                </a:solidFill>
              </a:rPr>
              <a:t>) </a:t>
            </a:r>
            <a:r>
              <a:rPr lang="en-US" b="1" dirty="0">
                <a:solidFill>
                  <a:srgbClr val="333399"/>
                </a:solidFill>
              </a:rPr>
              <a:t>is guaranteed to get </a:t>
            </a:r>
            <a:r>
              <a:rPr lang="en-US" b="1" dirty="0" smtClean="0">
                <a:solidFill>
                  <a:srgbClr val="333399"/>
                </a:solidFill>
              </a:rPr>
              <a:t>closer and </a:t>
            </a:r>
            <a:r>
              <a:rPr lang="en-US" b="1" dirty="0">
                <a:solidFill>
                  <a:srgbClr val="333399"/>
                </a:solidFill>
              </a:rPr>
              <a:t>closer to the parameter </a:t>
            </a:r>
            <a:r>
              <a:rPr lang="en-US" b="1" i="1" dirty="0">
                <a:solidFill>
                  <a:srgbClr val="333399"/>
                </a:solidFill>
              </a:rPr>
              <a:t>p</a:t>
            </a:r>
            <a:r>
              <a:rPr lang="en-US" b="1" dirty="0" smtClean="0">
                <a:solidFill>
                  <a:srgbClr val="333399"/>
                </a:solidFill>
              </a:rPr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Regardless of sample sizes, </a:t>
            </a:r>
            <a:r>
              <a:rPr lang="en-US" dirty="0"/>
              <a:t>the statistic </a:t>
            </a:r>
            <a:r>
              <a:rPr lang="en-US" i="1" dirty="0"/>
              <a:t>p̂ </a:t>
            </a:r>
            <a:r>
              <a:rPr lang="en-US" dirty="0"/>
              <a:t> (p-hat) </a:t>
            </a:r>
            <a:r>
              <a:rPr lang="en-US" dirty="0" smtClean="0"/>
              <a:t>is </a:t>
            </a:r>
            <a:r>
              <a:rPr lang="en-US" dirty="0"/>
              <a:t>guaranteed to get closer and closer to the parameter </a:t>
            </a:r>
            <a:r>
              <a:rPr lang="en-US" i="1" dirty="0"/>
              <a:t>p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226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Proportions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proportion </a:t>
            </a:r>
            <a:r>
              <a:rPr lang="en-US" i="1" dirty="0"/>
              <a:t>p</a:t>
            </a:r>
            <a:r>
              <a:rPr lang="en-US" dirty="0"/>
              <a:t> of Arizona drivers without insurance is a parameter describing the population of Arizona drivers. To estimate </a:t>
            </a:r>
            <a:r>
              <a:rPr lang="en-US" i="1" dirty="0"/>
              <a:t>p</a:t>
            </a:r>
            <a:r>
              <a:rPr lang="en-US" dirty="0"/>
              <a:t>, we take a simple random sample (SRS) of 200 Arizona drivers and find that 35 do not have insurance. The sample proportion </a:t>
            </a:r>
            <a:r>
              <a:rPr lang="en-US" i="1" dirty="0"/>
              <a:t>p^</a:t>
            </a:r>
            <a:r>
              <a:rPr lang="en-US" dirty="0"/>
              <a:t> (p-hat) of these subjects without insurance </a:t>
            </a:r>
            <a:r>
              <a:rPr lang="en-US" dirty="0" smtClean="0"/>
              <a:t>is: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0.180.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0.175.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0.350.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0.225.</a:t>
            </a:r>
          </a:p>
          <a:p>
            <a:pPr marL="457200" indent="-457200">
              <a:buFont typeface="+mj-lt"/>
              <a:buAutoNum type="alphaLcParenR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669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Proportions </a:t>
            </a:r>
            <a:r>
              <a:rPr lang="en-US" dirty="0" smtClean="0">
                <a:solidFill>
                  <a:srgbClr val="333399"/>
                </a:solidFill>
              </a:rPr>
              <a:t>(answer)</a:t>
            </a:r>
            <a:endParaRPr lang="en-US" dirty="0">
              <a:solidFill>
                <a:srgbClr val="33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proportion </a:t>
            </a:r>
            <a:r>
              <a:rPr lang="en-US" i="1" dirty="0"/>
              <a:t>p</a:t>
            </a:r>
            <a:r>
              <a:rPr lang="en-US" dirty="0"/>
              <a:t> of Arizona drivers without insurance is a parameter describing the population of Arizona drivers. To estimate </a:t>
            </a:r>
            <a:r>
              <a:rPr lang="en-US" i="1" dirty="0"/>
              <a:t>p</a:t>
            </a:r>
            <a:r>
              <a:rPr lang="en-US" dirty="0"/>
              <a:t>, we take a simple random sample (SRS) of 200 Arizona drivers and find that 35 do not have insurance. The sample proportion </a:t>
            </a:r>
            <a:r>
              <a:rPr lang="en-US" i="1" dirty="0"/>
              <a:t>p^</a:t>
            </a:r>
            <a:r>
              <a:rPr lang="en-US" dirty="0"/>
              <a:t> (p-hat) of these subjects without insurance </a:t>
            </a:r>
            <a:r>
              <a:rPr lang="en-US" dirty="0" smtClean="0"/>
              <a:t>is: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0.180.</a:t>
            </a:r>
          </a:p>
          <a:p>
            <a:pPr marL="457200" indent="-457200">
              <a:buFont typeface="+mj-lt"/>
              <a:buAutoNum type="alphaLcParenR"/>
            </a:pPr>
            <a:r>
              <a:rPr lang="en-US" b="1" dirty="0" smtClean="0">
                <a:solidFill>
                  <a:srgbClr val="333399"/>
                </a:solidFill>
              </a:rPr>
              <a:t>0.175.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0.350.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0.225.</a:t>
            </a:r>
          </a:p>
          <a:p>
            <a:pPr marL="457200" indent="-457200">
              <a:buFont typeface="+mj-lt"/>
              <a:buAutoNum type="alphaLcParenR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0661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Proportions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gain insight about new automobile mechanical defect rate, an automobile mechanic conducts a random diagnostic </a:t>
            </a:r>
            <a:r>
              <a:rPr lang="en-US" dirty="0" smtClean="0"/>
              <a:t>test </a:t>
            </a:r>
            <a:r>
              <a:rPr lang="en-US" dirty="0"/>
              <a:t>on 328 new cars from randomly chosen auto dealerships and finds that 12 cars </a:t>
            </a:r>
            <a:r>
              <a:rPr lang="en-US" dirty="0" smtClean="0"/>
              <a:t>have </a:t>
            </a:r>
            <a:r>
              <a:rPr lang="en-US" dirty="0"/>
              <a:t>mechanical defects. What is the value of the </a:t>
            </a:r>
            <a:r>
              <a:rPr lang="en-US" dirty="0" smtClean="0"/>
              <a:t>statistic </a:t>
            </a:r>
            <a:r>
              <a:rPr lang="en-US" i="1" dirty="0"/>
              <a:t>p^</a:t>
            </a:r>
            <a:r>
              <a:rPr lang="en-US" dirty="0"/>
              <a:t> (p-hat) that estimates </a:t>
            </a:r>
            <a:r>
              <a:rPr lang="en-US" i="1" dirty="0" smtClean="0"/>
              <a:t>p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0.036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0.175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0.045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0.011</a:t>
            </a:r>
          </a:p>
          <a:p>
            <a:pPr marL="457200" indent="-457200">
              <a:buFont typeface="+mj-lt"/>
              <a:buAutoNum type="alphaLcParenR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396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Proportions </a:t>
            </a:r>
            <a:r>
              <a:rPr lang="en-US" dirty="0" smtClean="0">
                <a:solidFill>
                  <a:srgbClr val="333399"/>
                </a:solidFill>
              </a:rPr>
              <a:t>(answer)</a:t>
            </a:r>
            <a:endParaRPr lang="en-US" dirty="0">
              <a:solidFill>
                <a:srgbClr val="3333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gain insight about new automobile mechanical defect rate, an automobile mechanic conducts a random diagnostic </a:t>
            </a:r>
            <a:r>
              <a:rPr lang="en-US" dirty="0" smtClean="0"/>
              <a:t>test </a:t>
            </a:r>
            <a:r>
              <a:rPr lang="en-US" dirty="0"/>
              <a:t>on 328 new cars from randomly chosen auto dealerships and finds that 12 </a:t>
            </a:r>
            <a:r>
              <a:rPr lang="en-US" dirty="0" smtClean="0"/>
              <a:t>cars have </a:t>
            </a:r>
            <a:r>
              <a:rPr lang="en-US" dirty="0"/>
              <a:t>mechanical defects. What is the value of the </a:t>
            </a:r>
            <a:r>
              <a:rPr lang="en-US" dirty="0" smtClean="0"/>
              <a:t>statistic </a:t>
            </a:r>
            <a:r>
              <a:rPr lang="en-US" i="1" dirty="0"/>
              <a:t>p^</a:t>
            </a:r>
            <a:r>
              <a:rPr lang="en-US" dirty="0"/>
              <a:t> (p-hat) that estimates </a:t>
            </a:r>
            <a:r>
              <a:rPr lang="en-US" i="1" dirty="0" smtClean="0"/>
              <a:t>p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457200" indent="-457200">
              <a:buFont typeface="+mj-lt"/>
              <a:buAutoNum type="alphaLcParenR"/>
            </a:pPr>
            <a:r>
              <a:rPr lang="en-US" b="1" dirty="0" smtClean="0">
                <a:solidFill>
                  <a:srgbClr val="333399"/>
                </a:solidFill>
              </a:rPr>
              <a:t>0.036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0.175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0.045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0.011</a:t>
            </a:r>
          </a:p>
          <a:p>
            <a:pPr marL="457200" indent="-457200">
              <a:buFont typeface="+mj-lt"/>
              <a:buAutoNum type="alphaLcParenR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389700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14947</TotalTime>
  <Words>1255</Words>
  <Application>Microsoft Office PowerPoint</Application>
  <PresentationFormat>On-screen Show (4:3)</PresentationFormat>
  <Paragraphs>163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Garamond</vt:lpstr>
      <vt:lpstr>Symbol</vt:lpstr>
      <vt:lpstr>Wingdings</vt:lpstr>
      <vt:lpstr>Edge</vt:lpstr>
      <vt:lpstr>Equation</vt:lpstr>
      <vt:lpstr>Inference About a Population Proportion</vt:lpstr>
      <vt:lpstr>Sampling Distribution of a Sample Proportion</vt:lpstr>
      <vt:lpstr>Sampling Distribution of a Sample Proportion (answer)</vt:lpstr>
      <vt:lpstr>Parameter Estimation </vt:lpstr>
      <vt:lpstr>Parameter Estimation (answer)</vt:lpstr>
      <vt:lpstr>Sample Proportions</vt:lpstr>
      <vt:lpstr>Sample Proportions (answer)</vt:lpstr>
      <vt:lpstr>Sample Proportions</vt:lpstr>
      <vt:lpstr>Sample Proportions (answer)</vt:lpstr>
      <vt:lpstr>Standard Deviation of Sample Proportion</vt:lpstr>
      <vt:lpstr>Standard Deviation of Sample Proportion (answer)</vt:lpstr>
      <vt:lpstr>Confidence Interval</vt:lpstr>
      <vt:lpstr>Confidence Interval (answer)</vt:lpstr>
      <vt:lpstr>Margin of Error</vt:lpstr>
      <vt:lpstr>Margin of Error (answer)</vt:lpstr>
      <vt:lpstr>Significance test</vt:lpstr>
      <vt:lpstr>Significance test (answer)</vt:lpstr>
    </vt:vector>
  </TitlesOfParts>
  <Manager/>
  <Company>UCI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Brigitte Baldi</dc:creator>
  <cp:keywords/>
  <dc:description/>
  <cp:lastModifiedBy>Newton, Andy</cp:lastModifiedBy>
  <cp:revision>838</cp:revision>
  <cp:lastPrinted>2003-07-12T15:26:38Z</cp:lastPrinted>
  <dcterms:created xsi:type="dcterms:W3CDTF">2003-05-27T03:45:36Z</dcterms:created>
  <dcterms:modified xsi:type="dcterms:W3CDTF">2017-11-16T21:01:45Z</dcterms:modified>
  <cp:category/>
</cp:coreProperties>
</file>