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4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1"/>
    <p:restoredTop sz="94737"/>
  </p:normalViewPr>
  <p:slideViewPr>
    <p:cSldViewPr snapToGrid="0">
      <p:cViewPr varScale="1">
        <p:scale>
          <a:sx n="132" d="100"/>
          <a:sy n="132" d="100"/>
        </p:scale>
        <p:origin x="13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B82C2-BFF0-1449-9464-13E20E9BD0DD}" type="datetimeFigureOut">
              <a:rPr lang="en-US" smtClean="0"/>
              <a:t>8/26/25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FB30D-6153-144D-961C-5ADC1331F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17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FB30D-6153-144D-961C-5ADC1331F0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781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8/26/25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687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8/26/25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31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8/26/25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31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8/26/25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04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8/26/25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978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8/26/25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56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8/26/25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5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8/26/25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92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8/26/25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8/26/25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1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8/26/25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20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8/26/25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4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63" r:id="rId6"/>
    <p:sldLayoutId id="2147483858" r:id="rId7"/>
    <p:sldLayoutId id="2147483859" r:id="rId8"/>
    <p:sldLayoutId id="2147483860" r:id="rId9"/>
    <p:sldLayoutId id="2147483862" r:id="rId10"/>
    <p:sldLayoutId id="21474838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052B717E-679E-41A4-B95A-8F7DFAD3F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23">
            <a:extLst>
              <a:ext uri="{FF2B5EF4-FFF2-40B4-BE49-F238E27FC236}">
                <a16:creationId xmlns:a16="http://schemas.microsoft.com/office/drawing/2014/main" id="{0B0EB278-F8C7-43AD-BCE2-A2F4D98C4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1"/>
            <a:ext cx="7960944" cy="6859759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3837993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3837993 w 6125882"/>
              <a:gd name="connsiteY4" fmla="*/ 0 h 6857998"/>
              <a:gd name="connsiteX0" fmla="*/ 3244301 w 6125882"/>
              <a:gd name="connsiteY0" fmla="*/ 0 h 6868949"/>
              <a:gd name="connsiteX1" fmla="*/ 6125882 w 6125882"/>
              <a:gd name="connsiteY1" fmla="*/ 10951 h 6868949"/>
              <a:gd name="connsiteX2" fmla="*/ 6125882 w 6125882"/>
              <a:gd name="connsiteY2" fmla="*/ 6868949 h 6868949"/>
              <a:gd name="connsiteX3" fmla="*/ 0 w 6125882"/>
              <a:gd name="connsiteY3" fmla="*/ 6856996 h 6868949"/>
              <a:gd name="connsiteX4" fmla="*/ 3244301 w 6125882"/>
              <a:gd name="connsiteY4" fmla="*/ 0 h 6868949"/>
              <a:gd name="connsiteX0" fmla="*/ 3010169 w 6125882"/>
              <a:gd name="connsiteY0" fmla="*/ 0 h 6868949"/>
              <a:gd name="connsiteX1" fmla="*/ 6125882 w 6125882"/>
              <a:gd name="connsiteY1" fmla="*/ 10951 h 6868949"/>
              <a:gd name="connsiteX2" fmla="*/ 6125882 w 6125882"/>
              <a:gd name="connsiteY2" fmla="*/ 6868949 h 6868949"/>
              <a:gd name="connsiteX3" fmla="*/ 0 w 6125882"/>
              <a:gd name="connsiteY3" fmla="*/ 6856996 h 6868949"/>
              <a:gd name="connsiteX4" fmla="*/ 3010169 w 6125882"/>
              <a:gd name="connsiteY4" fmla="*/ 0 h 6868949"/>
              <a:gd name="connsiteX0" fmla="*/ 2951635 w 6067348"/>
              <a:gd name="connsiteY0" fmla="*/ 0 h 6868949"/>
              <a:gd name="connsiteX1" fmla="*/ 6067348 w 6067348"/>
              <a:gd name="connsiteY1" fmla="*/ 10951 h 6868949"/>
              <a:gd name="connsiteX2" fmla="*/ 6067348 w 6067348"/>
              <a:gd name="connsiteY2" fmla="*/ 6868949 h 6868949"/>
              <a:gd name="connsiteX3" fmla="*/ 0 w 6067348"/>
              <a:gd name="connsiteY3" fmla="*/ 6867946 h 6868949"/>
              <a:gd name="connsiteX4" fmla="*/ 2951635 w 6067348"/>
              <a:gd name="connsiteY4" fmla="*/ 0 h 6868949"/>
              <a:gd name="connsiteX0" fmla="*/ 2762929 w 6067348"/>
              <a:gd name="connsiteY0" fmla="*/ 0 h 6859759"/>
              <a:gd name="connsiteX1" fmla="*/ 6067348 w 6067348"/>
              <a:gd name="connsiteY1" fmla="*/ 1761 h 6859759"/>
              <a:gd name="connsiteX2" fmla="*/ 6067348 w 6067348"/>
              <a:gd name="connsiteY2" fmla="*/ 6859759 h 6859759"/>
              <a:gd name="connsiteX3" fmla="*/ 0 w 6067348"/>
              <a:gd name="connsiteY3" fmla="*/ 6858756 h 6859759"/>
              <a:gd name="connsiteX4" fmla="*/ 2762929 w 6067348"/>
              <a:gd name="connsiteY4" fmla="*/ 0 h 6859759"/>
              <a:gd name="connsiteX0" fmla="*/ 2675315 w 6067348"/>
              <a:gd name="connsiteY0" fmla="*/ 0 h 6859759"/>
              <a:gd name="connsiteX1" fmla="*/ 6067348 w 6067348"/>
              <a:gd name="connsiteY1" fmla="*/ 1761 h 6859759"/>
              <a:gd name="connsiteX2" fmla="*/ 6067348 w 6067348"/>
              <a:gd name="connsiteY2" fmla="*/ 6859759 h 6859759"/>
              <a:gd name="connsiteX3" fmla="*/ 0 w 6067348"/>
              <a:gd name="connsiteY3" fmla="*/ 6858756 h 6859759"/>
              <a:gd name="connsiteX4" fmla="*/ 2675315 w 6067348"/>
              <a:gd name="connsiteY4" fmla="*/ 0 h 6859759"/>
              <a:gd name="connsiteX0" fmla="*/ 2446171 w 5838204"/>
              <a:gd name="connsiteY0" fmla="*/ 0 h 6859759"/>
              <a:gd name="connsiteX1" fmla="*/ 5838204 w 5838204"/>
              <a:gd name="connsiteY1" fmla="*/ 1761 h 6859759"/>
              <a:gd name="connsiteX2" fmla="*/ 5838204 w 5838204"/>
              <a:gd name="connsiteY2" fmla="*/ 6859759 h 6859759"/>
              <a:gd name="connsiteX3" fmla="*/ 0 w 5838204"/>
              <a:gd name="connsiteY3" fmla="*/ 6858756 h 6859759"/>
              <a:gd name="connsiteX4" fmla="*/ 2446171 w 5838204"/>
              <a:gd name="connsiteY4" fmla="*/ 0 h 6859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8204" h="6859759">
                <a:moveTo>
                  <a:pt x="2446171" y="0"/>
                </a:moveTo>
                <a:lnTo>
                  <a:pt x="5838204" y="1761"/>
                </a:lnTo>
                <a:lnTo>
                  <a:pt x="5838204" y="6859759"/>
                </a:lnTo>
                <a:lnTo>
                  <a:pt x="0" y="6858756"/>
                </a:lnTo>
                <a:lnTo>
                  <a:pt x="244617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AC543F-78F8-9D09-E03B-B7A8A0260F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640726"/>
            <a:ext cx="5218813" cy="3016874"/>
          </a:xfrm>
        </p:spPr>
        <p:txBody>
          <a:bodyPr vert="horz" lIns="0" tIns="0" rIns="0" bIns="0" rtlCol="0" anchorCtr="0">
            <a:normAutofit/>
          </a:bodyPr>
          <a:lstStyle/>
          <a:p>
            <a:pPr algn="l"/>
            <a:r>
              <a:rPr lang="en-US" sz="4600" b="1" i="0" dirty="0">
                <a:latin typeface="Abadi" panose="020B0604020104020204" pitchFamily="34" charset="0"/>
                <a:cs typeface="Times New Roman" panose="02020603050405020304" pitchFamily="18" charset="0"/>
              </a:rPr>
              <a:t>Introduction to R: working with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2104C8-6D16-C5AD-4B4B-C9193883CD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4742121"/>
            <a:ext cx="4261342" cy="1562760"/>
          </a:xfrm>
        </p:spPr>
        <p:txBody>
          <a:bodyPr vert="horz" lIns="0" tIns="0" rIns="0" bIns="0" rtlCol="0" anchorCtr="0">
            <a:normAutofit/>
          </a:bodyPr>
          <a:lstStyle/>
          <a:p>
            <a:pPr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badi" panose="020B0604020104020204" pitchFamily="34" charset="0"/>
                <a:cs typeface="Times New Roman" panose="02020603050405020304" pitchFamily="18" charset="0"/>
              </a:rPr>
              <a:t>Dr. Yan Lu</a:t>
            </a:r>
          </a:p>
          <a:p>
            <a:pPr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badi" panose="020B0604020104020204" pitchFamily="34" charset="0"/>
                <a:cs typeface="Times New Roman" panose="02020603050405020304" pitchFamily="18" charset="0"/>
              </a:rPr>
              <a:t>University of New Mexico</a:t>
            </a:r>
          </a:p>
          <a:p>
            <a:pPr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badi" panose="020B0604020104020204" pitchFamily="34" charset="0"/>
                <a:cs typeface="Times New Roman" panose="02020603050405020304" pitchFamily="18" charset="0"/>
              </a:rPr>
              <a:t>August 2025</a:t>
            </a:r>
          </a:p>
          <a:p>
            <a:pPr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0A7A0AD-25ED-4137-AA04-A0E36CAA8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1187" y="10631"/>
            <a:ext cx="876073" cy="68580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186F20B-6445-4368-B022-F9EABF15A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307961" y="640726"/>
            <a:ext cx="2884039" cy="621727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9F97BBF-9EBF-4BEE-B39C-E6C666941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34086" y="0"/>
            <a:ext cx="2757914" cy="142520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logo of the university of new mexico&#10;&#10;AI-generated content may be incorrect.">
            <a:extLst>
              <a:ext uri="{FF2B5EF4-FFF2-40B4-BE49-F238E27FC236}">
                <a16:creationId xmlns:a16="http://schemas.microsoft.com/office/drawing/2014/main" id="{17437158-1273-FD7B-B8C4-8E1B66751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945855"/>
            <a:ext cx="5562600" cy="497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68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D6309531-94CD-4CF6-AACE-80EC085E0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C829807-7791-462F-8C59-969B0EC71A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2"/>
            <a:ext cx="12192000" cy="68573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E1865A-E2CF-78D1-8C04-5B891CB74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0906" y="533401"/>
            <a:ext cx="6427694" cy="1380744"/>
          </a:xfrm>
        </p:spPr>
        <p:txBody>
          <a:bodyPr>
            <a:normAutofit/>
          </a:bodyPr>
          <a:lstStyle/>
          <a:p>
            <a:r>
              <a:rPr lang="en-US" sz="4800" i="0" dirty="0" err="1">
                <a:latin typeface="Abadi" panose="020B0604020104020204" pitchFamily="34" charset="0"/>
              </a:rPr>
              <a:t>TOpics</a:t>
            </a:r>
            <a:endParaRPr lang="en-US" sz="4800" i="0" dirty="0">
              <a:latin typeface="Abadi" panose="020B06040201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54676-1A92-57D6-02FB-02A5F63AE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1362" y="1618735"/>
            <a:ext cx="7587049" cy="4917988"/>
          </a:xfrm>
        </p:spPr>
        <p:txBody>
          <a:bodyPr anchor="ctr">
            <a:noAutofit/>
          </a:bodyPr>
          <a:lstStyle/>
          <a:p>
            <a:r>
              <a:rPr lang="en-US" b="1" dirty="0">
                <a:latin typeface="Abadi" panose="020B0604020104020204" pitchFamily="34" charset="0"/>
              </a:rPr>
              <a:t>Data: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i="1" dirty="0" err="1">
                <a:latin typeface="Abadi" panose="020B0604020104020204" pitchFamily="34" charset="0"/>
              </a:rPr>
              <a:t>arbuthnot</a:t>
            </a:r>
            <a:r>
              <a:rPr lang="en-US" dirty="0">
                <a:latin typeface="Abadi" panose="020B0604020104020204" pitchFamily="34" charset="0"/>
              </a:rPr>
              <a:t> dataset (London birth records, 1600s–1700s)</a:t>
            </a:r>
          </a:p>
          <a:p>
            <a:r>
              <a:rPr lang="en-US" b="1" dirty="0">
                <a:latin typeface="Abadi" panose="020B0604020104020204" pitchFamily="34" charset="0"/>
              </a:rPr>
              <a:t>In this practice, we will:</a:t>
            </a:r>
            <a:br>
              <a:rPr lang="en-US" dirty="0">
                <a:latin typeface="Abadi" panose="020B0604020104020204" pitchFamily="34" charset="0"/>
              </a:rPr>
            </a:br>
            <a:r>
              <a:rPr lang="en-US" dirty="0">
                <a:latin typeface="Abadi" panose="020B0604020104020204" pitchFamily="34" charset="0"/>
              </a:rPr>
              <a:t>1️⃣ </a:t>
            </a:r>
            <a:r>
              <a:rPr lang="en-US" b="1" dirty="0">
                <a:latin typeface="Abadi" panose="020B0604020104020204" pitchFamily="34" charset="0"/>
              </a:rPr>
              <a:t>Install and load R packages</a:t>
            </a:r>
            <a:r>
              <a:rPr lang="en-US" dirty="0">
                <a:latin typeface="Abadi" panose="020B0604020104020204" pitchFamily="34" charset="0"/>
              </a:rPr>
              <a:t> – get the tools we need ready.</a:t>
            </a:r>
            <a:br>
              <a:rPr lang="en-US" dirty="0">
                <a:latin typeface="Abadi" panose="020B0604020104020204" pitchFamily="34" charset="0"/>
              </a:rPr>
            </a:br>
            <a:r>
              <a:rPr lang="en-US" dirty="0">
                <a:latin typeface="Abadi" panose="020B0604020104020204" pitchFamily="34" charset="0"/>
              </a:rPr>
              <a:t>2️⃣ </a:t>
            </a:r>
            <a:r>
              <a:rPr lang="en-US" b="1" dirty="0">
                <a:latin typeface="Abadi" panose="020B0604020104020204" pitchFamily="34" charset="0"/>
              </a:rPr>
              <a:t>Explore the dataset</a:t>
            </a:r>
            <a:r>
              <a:rPr lang="en-US" dirty="0">
                <a:latin typeface="Abadi" panose="020B0604020104020204" pitchFamily="34" charset="0"/>
              </a:rPr>
              <a:t> – check its structure, summary statistics, and access columns.</a:t>
            </a:r>
            <a:br>
              <a:rPr lang="en-US" dirty="0">
                <a:latin typeface="Abadi" panose="020B0604020104020204" pitchFamily="34" charset="0"/>
              </a:rPr>
            </a:br>
            <a:r>
              <a:rPr lang="en-US" dirty="0">
                <a:latin typeface="Abadi" panose="020B0604020104020204" pitchFamily="34" charset="0"/>
              </a:rPr>
              <a:t>3️⃣ </a:t>
            </a:r>
            <a:r>
              <a:rPr lang="en-US" b="1" dirty="0">
                <a:latin typeface="Abadi" panose="020B0604020104020204" pitchFamily="34" charset="0"/>
              </a:rPr>
              <a:t>Visualize data with ggplot2</a:t>
            </a:r>
            <a:r>
              <a:rPr lang="en-US" dirty="0">
                <a:latin typeface="Abadi" panose="020B0604020104020204" pitchFamily="34" charset="0"/>
              </a:rPr>
              <a:t> – create clear and informative plots.</a:t>
            </a:r>
            <a:br>
              <a:rPr lang="en-US" dirty="0">
                <a:latin typeface="Abadi" panose="020B0604020104020204" pitchFamily="34" charset="0"/>
              </a:rPr>
            </a:br>
            <a:r>
              <a:rPr lang="en-US" dirty="0">
                <a:latin typeface="Abadi" panose="020B0604020104020204" pitchFamily="34" charset="0"/>
              </a:rPr>
              <a:t>4️⃣ </a:t>
            </a:r>
            <a:r>
              <a:rPr lang="en-US" b="1" dirty="0">
                <a:latin typeface="Abadi" panose="020B0604020104020204" pitchFamily="34" charset="0"/>
              </a:rPr>
              <a:t>Create new variables using mutate()</a:t>
            </a:r>
            <a:r>
              <a:rPr lang="en-US" dirty="0">
                <a:latin typeface="Abadi" panose="020B0604020104020204" pitchFamily="34" charset="0"/>
              </a:rPr>
              <a:t> – transform and enhance the dataset.</a:t>
            </a:r>
          </a:p>
          <a:p>
            <a:pPr marL="0" indent="0">
              <a:buNone/>
            </a:pPr>
            <a:endParaRPr lang="en-US" dirty="0">
              <a:latin typeface="Abadi" panose="020B0604020104020204" pitchFamily="34" charset="0"/>
            </a:endParaRPr>
          </a:p>
        </p:txBody>
      </p:sp>
      <p:pic>
        <p:nvPicPr>
          <p:cNvPr id="8" name="Picture 7" descr="Close up of pages of an open book in a bright studio">
            <a:extLst>
              <a:ext uri="{FF2B5EF4-FFF2-40B4-BE49-F238E27FC236}">
                <a16:creationId xmlns:a16="http://schemas.microsoft.com/office/drawing/2014/main" id="{788DC5C4-DFE9-F4A4-54F5-C0497CED23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210" r="5638" b="-2"/>
          <a:stretch>
            <a:fillRect/>
          </a:stretch>
        </p:blipFill>
        <p:spPr>
          <a:xfrm>
            <a:off x="-1528462" y="-665045"/>
            <a:ext cx="5406424" cy="7342291"/>
          </a:xfrm>
          <a:custGeom>
            <a:avLst/>
            <a:gdLst/>
            <a:ahLst/>
            <a:cxnLst/>
            <a:rect l="l" t="t" r="r" b="b"/>
            <a:pathLst>
              <a:path w="5049839" h="6857998">
                <a:moveTo>
                  <a:pt x="0" y="0"/>
                </a:moveTo>
                <a:lnTo>
                  <a:pt x="5049839" y="1331"/>
                </a:lnTo>
                <a:lnTo>
                  <a:pt x="3110749" y="6857998"/>
                </a:lnTo>
                <a:lnTo>
                  <a:pt x="0" y="6857998"/>
                </a:lnTo>
                <a:close/>
              </a:path>
            </a:pathLst>
          </a:cu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75BF611-D2A5-4454-8C47-95B0BC422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845859" y="0"/>
            <a:ext cx="699247" cy="685734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C2312DA-BDBD-40EE-84AB-53293C1CD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59210" y="5788959"/>
            <a:ext cx="7396312" cy="106904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029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D1122F7E-BE38-4ED6-B882-31F599E0D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544226B-D7D2-40B5-9D20-C68AEA43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0" y="0"/>
            <a:ext cx="6485860" cy="154172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22EC542-85CF-4333-82BD-70DDC109C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91116"/>
            <a:ext cx="12192000" cy="109158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1122349-DF6F-6B9E-6D55-02926BD16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3013" y="427059"/>
            <a:ext cx="6337658" cy="806890"/>
          </a:xfrm>
        </p:spPr>
        <p:txBody>
          <a:bodyPr>
            <a:normAutofit/>
          </a:bodyPr>
          <a:lstStyle/>
          <a:p>
            <a:pPr algn="r"/>
            <a:r>
              <a:rPr lang="en-US" sz="2000" b="1" i="0"/>
              <a:t>Time-Saving Shortcuts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94D3794-ECA6-DD7B-7534-527572E4B6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7300801"/>
              </p:ext>
            </p:extLst>
          </p:nvPr>
        </p:nvGraphicFramePr>
        <p:xfrm>
          <a:off x="847023" y="1541721"/>
          <a:ext cx="10543650" cy="5165367"/>
        </p:xfrm>
        <a:graphic>
          <a:graphicData uri="http://schemas.openxmlformats.org/drawingml/2006/table">
            <a:tbl>
              <a:tblPr>
                <a:solidFill>
                  <a:srgbClr val="F2F2F2">
                    <a:alpha val="45098"/>
                  </a:srgbClr>
                </a:solidFill>
              </a:tblPr>
              <a:tblGrid>
                <a:gridCol w="2686345">
                  <a:extLst>
                    <a:ext uri="{9D8B030D-6E8A-4147-A177-3AD203B41FA5}">
                      <a16:colId xmlns:a16="http://schemas.microsoft.com/office/drawing/2014/main" val="3243506241"/>
                    </a:ext>
                  </a:extLst>
                </a:gridCol>
                <a:gridCol w="2539441">
                  <a:extLst>
                    <a:ext uri="{9D8B030D-6E8A-4147-A177-3AD203B41FA5}">
                      <a16:colId xmlns:a16="http://schemas.microsoft.com/office/drawing/2014/main" val="2388746589"/>
                    </a:ext>
                  </a:extLst>
                </a:gridCol>
                <a:gridCol w="2615322">
                  <a:extLst>
                    <a:ext uri="{9D8B030D-6E8A-4147-A177-3AD203B41FA5}">
                      <a16:colId xmlns:a16="http://schemas.microsoft.com/office/drawing/2014/main" val="571434093"/>
                    </a:ext>
                  </a:extLst>
                </a:gridCol>
                <a:gridCol w="2702542">
                  <a:extLst>
                    <a:ext uri="{9D8B030D-6E8A-4147-A177-3AD203B41FA5}">
                      <a16:colId xmlns:a16="http://schemas.microsoft.com/office/drawing/2014/main" val="4064218679"/>
                    </a:ext>
                  </a:extLst>
                </a:gridCol>
              </a:tblGrid>
              <a:tr h="44249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cap="none" spc="0" dirty="0">
                          <a:solidFill>
                            <a:schemeClr val="tx1"/>
                          </a:solidFill>
                        </a:rPr>
                        <a:t>Action</a:t>
                      </a:r>
                    </a:p>
                  </a:txBody>
                  <a:tcPr marL="67420" marR="67420" marT="87319" marB="3371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cap="none" spc="0">
                          <a:solidFill>
                            <a:schemeClr val="tx1"/>
                          </a:solidFill>
                        </a:rPr>
                        <a:t>Windows/Linux</a:t>
                      </a:r>
                    </a:p>
                  </a:txBody>
                  <a:tcPr marL="67420" marR="67420" marT="87319" marB="3371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cap="none" spc="0">
                          <a:solidFill>
                            <a:schemeClr val="tx1"/>
                          </a:solidFill>
                        </a:rPr>
                        <a:t>macOS</a:t>
                      </a:r>
                    </a:p>
                  </a:txBody>
                  <a:tcPr marL="67420" marR="67420" marT="87319" marB="3371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cap="none" spc="0">
                          <a:solidFill>
                            <a:schemeClr val="tx1"/>
                          </a:solidFill>
                        </a:rPr>
                        <a:t>Notes</a:t>
                      </a:r>
                    </a:p>
                  </a:txBody>
                  <a:tcPr marL="67420" marR="67420" marT="87319" marB="3371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763177"/>
                  </a:ext>
                </a:extLst>
              </a:tr>
              <a:tr h="73821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cap="none" spc="0" dirty="0">
                          <a:solidFill>
                            <a:schemeClr val="tx1"/>
                          </a:solidFill>
                        </a:rPr>
                        <a:t>Recall previous command</a:t>
                      </a:r>
                    </a:p>
                  </a:txBody>
                  <a:tcPr marL="67420" marR="67420" marT="87319" marB="3371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cap="none" spc="0" dirty="0">
                          <a:solidFill>
                            <a:schemeClr val="tx1"/>
                          </a:solidFill>
                        </a:rPr>
                        <a:t>↑ (Up Arrow)</a:t>
                      </a:r>
                    </a:p>
                  </a:txBody>
                  <a:tcPr marL="67420" marR="67420" marT="87319" marB="3371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cap="none" spc="0" dirty="0">
                          <a:solidFill>
                            <a:schemeClr val="tx1"/>
                          </a:solidFill>
                        </a:rPr>
                        <a:t>↑ (Up Arrow)</a:t>
                      </a:r>
                    </a:p>
                  </a:txBody>
                  <a:tcPr marL="67420" marR="67420" marT="87319" marB="3371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cap="none" spc="0">
                          <a:solidFill>
                            <a:schemeClr val="tx1"/>
                          </a:solidFill>
                        </a:rPr>
                        <a:t>Edit a past command without retyping.</a:t>
                      </a:r>
                    </a:p>
                  </a:txBody>
                  <a:tcPr marL="67420" marR="67420" marT="87319" marB="3371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906326"/>
                  </a:ext>
                </a:extLst>
              </a:tr>
              <a:tr h="73821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cap="none" spc="0" dirty="0">
                          <a:solidFill>
                            <a:schemeClr val="tx1"/>
                          </a:solidFill>
                        </a:rPr>
                        <a:t>Run current line or selection</a:t>
                      </a:r>
                    </a:p>
                  </a:txBody>
                  <a:tcPr marL="67420" marR="67420" marT="87319" marB="3371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cap="none" spc="0" dirty="0">
                          <a:solidFill>
                            <a:schemeClr val="tx1"/>
                          </a:solidFill>
                        </a:rPr>
                        <a:t>Ctrl + Enter</a:t>
                      </a:r>
                    </a:p>
                  </a:txBody>
                  <a:tcPr marL="67420" marR="67420" marT="87319" marB="3371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cap="none" spc="0">
                          <a:solidFill>
                            <a:schemeClr val="tx1"/>
                          </a:solidFill>
                        </a:rPr>
                        <a:t>Cmd + Enter</a:t>
                      </a:r>
                    </a:p>
                  </a:txBody>
                  <a:tcPr marL="67420" marR="67420" marT="87319" marB="3371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cap="none" spc="0">
                          <a:solidFill>
                            <a:schemeClr val="tx1"/>
                          </a:solidFill>
                        </a:rPr>
                        <a:t>Most common shortcut for testing code line by line.</a:t>
                      </a:r>
                    </a:p>
                  </a:txBody>
                  <a:tcPr marL="67420" marR="67420" marT="87319" marB="3371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723576"/>
                  </a:ext>
                </a:extLst>
              </a:tr>
              <a:tr h="44249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cap="none" spc="0">
                          <a:solidFill>
                            <a:schemeClr val="tx1"/>
                          </a:solidFill>
                        </a:rPr>
                        <a:t>Delete current line</a:t>
                      </a:r>
                    </a:p>
                  </a:txBody>
                  <a:tcPr marL="67420" marR="67420" marT="87319" marB="3371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cap="none" spc="0" dirty="0">
                          <a:solidFill>
                            <a:schemeClr val="tx1"/>
                          </a:solidFill>
                        </a:rPr>
                        <a:t>Ctrl + D</a:t>
                      </a:r>
                    </a:p>
                  </a:txBody>
                  <a:tcPr marL="67420" marR="67420" marT="87319" marB="3371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cap="none" spc="0">
                          <a:solidFill>
                            <a:schemeClr val="tx1"/>
                          </a:solidFill>
                        </a:rPr>
                        <a:t>Cmd + D</a:t>
                      </a:r>
                    </a:p>
                  </a:txBody>
                  <a:tcPr marL="67420" marR="67420" marT="87319" marB="3371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cap="none" spc="0">
                          <a:solidFill>
                            <a:schemeClr val="tx1"/>
                          </a:solidFill>
                        </a:rPr>
                        <a:t>Handy for cleaning up code.</a:t>
                      </a:r>
                    </a:p>
                  </a:txBody>
                  <a:tcPr marL="67420" marR="67420" marT="87319" marB="3371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117160"/>
                  </a:ext>
                </a:extLst>
              </a:tr>
              <a:tr h="44249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cap="none" spc="0">
                          <a:solidFill>
                            <a:schemeClr val="tx1"/>
                          </a:solidFill>
                        </a:rPr>
                        <a:t>Clear console</a:t>
                      </a:r>
                    </a:p>
                  </a:txBody>
                  <a:tcPr marL="67420" marR="67420" marT="87319" marB="3371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cap="none" spc="0" dirty="0">
                          <a:solidFill>
                            <a:schemeClr val="tx1"/>
                          </a:solidFill>
                        </a:rPr>
                        <a:t>Ctrl + L</a:t>
                      </a:r>
                    </a:p>
                  </a:txBody>
                  <a:tcPr marL="67420" marR="67420" marT="87319" marB="3371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cap="none" spc="0">
                          <a:solidFill>
                            <a:schemeClr val="tx1"/>
                          </a:solidFill>
                        </a:rPr>
                        <a:t>Cmd + L</a:t>
                      </a:r>
                    </a:p>
                  </a:txBody>
                  <a:tcPr marL="67420" marR="67420" marT="87319" marB="3371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cap="none" spc="0">
                          <a:solidFill>
                            <a:schemeClr val="tx1"/>
                          </a:solidFill>
                        </a:rPr>
                        <a:t>Keeps your console clean.</a:t>
                      </a:r>
                    </a:p>
                  </a:txBody>
                  <a:tcPr marL="67420" marR="67420" marT="87319" marB="3371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803067"/>
                  </a:ext>
                </a:extLst>
              </a:tr>
              <a:tr h="73821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cap="none" spc="0" dirty="0">
                          <a:solidFill>
                            <a:schemeClr val="tx1"/>
                          </a:solidFill>
                        </a:rPr>
                        <a:t>Comment / uncomment lines</a:t>
                      </a:r>
                    </a:p>
                  </a:txBody>
                  <a:tcPr marL="67420" marR="67420" marT="87319" marB="3371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cap="none" spc="0" dirty="0">
                          <a:solidFill>
                            <a:schemeClr val="tx1"/>
                          </a:solidFill>
                        </a:rPr>
                        <a:t>Ctrl + /</a:t>
                      </a:r>
                    </a:p>
                  </a:txBody>
                  <a:tcPr marL="67420" marR="67420" marT="87319" marB="3371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cap="none" spc="0" dirty="0" err="1">
                          <a:solidFill>
                            <a:schemeClr val="tx1"/>
                          </a:solidFill>
                        </a:rPr>
                        <a:t>Cmd</a:t>
                      </a:r>
                      <a:r>
                        <a:rPr lang="en-US" sz="1600" b="1" cap="none" spc="0" dirty="0">
                          <a:solidFill>
                            <a:schemeClr val="tx1"/>
                          </a:solidFill>
                        </a:rPr>
                        <a:t> + /</a:t>
                      </a:r>
                    </a:p>
                  </a:txBody>
                  <a:tcPr marL="67420" marR="67420" marT="87319" marB="3371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cap="none" spc="0">
                          <a:solidFill>
                            <a:schemeClr val="tx1"/>
                          </a:solidFill>
                        </a:rPr>
                        <a:t>Toggle comments on multiple lines.</a:t>
                      </a:r>
                    </a:p>
                  </a:txBody>
                  <a:tcPr marL="67420" marR="67420" marT="87319" marB="3371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126925"/>
                  </a:ext>
                </a:extLst>
              </a:tr>
              <a:tr h="44249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cap="none" spc="0">
                          <a:solidFill>
                            <a:schemeClr val="tx1"/>
                          </a:solidFill>
                        </a:rPr>
                        <a:t>Jump to Console</a:t>
                      </a:r>
                    </a:p>
                  </a:txBody>
                  <a:tcPr marL="67420" marR="67420" marT="87319" marB="3371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cap="none" spc="0">
                          <a:solidFill>
                            <a:schemeClr val="tx1"/>
                          </a:solidFill>
                        </a:rPr>
                        <a:t>Ctrl + 2</a:t>
                      </a:r>
                    </a:p>
                  </a:txBody>
                  <a:tcPr marL="67420" marR="67420" marT="87319" marB="3371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cap="none" spc="0" dirty="0" err="1">
                          <a:solidFill>
                            <a:schemeClr val="tx1"/>
                          </a:solidFill>
                        </a:rPr>
                        <a:t>Cmd</a:t>
                      </a:r>
                      <a:r>
                        <a:rPr lang="en-US" sz="1600" b="1" cap="none" spc="0" dirty="0">
                          <a:solidFill>
                            <a:schemeClr val="tx1"/>
                          </a:solidFill>
                        </a:rPr>
                        <a:t> + 2</a:t>
                      </a:r>
                    </a:p>
                  </a:txBody>
                  <a:tcPr marL="67420" marR="67420" marT="87319" marB="3371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cap="none" spc="0">
                          <a:solidFill>
                            <a:schemeClr val="tx1"/>
                          </a:solidFill>
                        </a:rPr>
                        <a:t>Quickly switch focus to Console.</a:t>
                      </a:r>
                    </a:p>
                  </a:txBody>
                  <a:tcPr marL="67420" marR="67420" marT="87319" marB="3371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301563"/>
                  </a:ext>
                </a:extLst>
              </a:tr>
              <a:tr h="73821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cap="none" spc="0">
                          <a:solidFill>
                            <a:schemeClr val="tx1"/>
                          </a:solidFill>
                        </a:rPr>
                        <a:t>Jump to Source Editor</a:t>
                      </a:r>
                    </a:p>
                  </a:txBody>
                  <a:tcPr marL="67420" marR="67420" marT="87319" marB="3371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cap="none" spc="0">
                          <a:solidFill>
                            <a:schemeClr val="tx1"/>
                          </a:solidFill>
                        </a:rPr>
                        <a:t>Ctrl + 1</a:t>
                      </a:r>
                    </a:p>
                  </a:txBody>
                  <a:tcPr marL="67420" marR="67420" marT="87319" marB="3371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cap="none" spc="0" dirty="0" err="1">
                          <a:solidFill>
                            <a:schemeClr val="tx1"/>
                          </a:solidFill>
                        </a:rPr>
                        <a:t>Cmd</a:t>
                      </a:r>
                      <a:r>
                        <a:rPr lang="en-US" sz="1600" b="1" cap="none" spc="0" dirty="0">
                          <a:solidFill>
                            <a:schemeClr val="tx1"/>
                          </a:solidFill>
                        </a:rPr>
                        <a:t> + 1</a:t>
                      </a:r>
                    </a:p>
                  </a:txBody>
                  <a:tcPr marL="67420" marR="67420" marT="87319" marB="3371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cap="none" spc="0" dirty="0">
                          <a:solidFill>
                            <a:schemeClr val="tx1"/>
                          </a:solidFill>
                        </a:rPr>
                        <a:t>Quickly switch back to script editor.</a:t>
                      </a:r>
                    </a:p>
                  </a:txBody>
                  <a:tcPr marL="67420" marR="67420" marT="87319" marB="3371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514"/>
                  </a:ext>
                </a:extLst>
              </a:tr>
              <a:tr h="44249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cap="none" spc="0" dirty="0">
                          <a:solidFill>
                            <a:schemeClr val="tx1"/>
                          </a:solidFill>
                        </a:rPr>
                        <a:t>Insert pipe operator (</a:t>
                      </a:r>
                      <a:r>
                        <a:rPr lang="en-US" sz="1600" b="1" cap="none" spc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%&gt;%</a:t>
                      </a:r>
                      <a:r>
                        <a:rPr lang="en-US" sz="1600" b="1" cap="none" spc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67420" marR="67420" marT="87319" marB="3371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cap="none" spc="0">
                          <a:solidFill>
                            <a:schemeClr val="tx1"/>
                          </a:solidFill>
                        </a:rPr>
                        <a:t>Ctrl + Shift + M</a:t>
                      </a:r>
                    </a:p>
                  </a:txBody>
                  <a:tcPr marL="67420" marR="67420" marT="87319" marB="3371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cap="none" spc="0">
                          <a:solidFill>
                            <a:schemeClr val="tx1"/>
                          </a:solidFill>
                        </a:rPr>
                        <a:t>Cmd + Shift + M</a:t>
                      </a:r>
                    </a:p>
                  </a:txBody>
                  <a:tcPr marL="67420" marR="67420" marT="87319" marB="3371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cap="none" spc="0" dirty="0">
                          <a:solidFill>
                            <a:schemeClr val="tx1"/>
                          </a:solidFill>
                        </a:rPr>
                        <a:t>Essential for </a:t>
                      </a:r>
                      <a:r>
                        <a:rPr lang="en-US" sz="1600" b="1" cap="none" spc="0" dirty="0" err="1">
                          <a:solidFill>
                            <a:schemeClr val="tx1"/>
                          </a:solidFill>
                        </a:rPr>
                        <a:t>tidyverse</a:t>
                      </a:r>
                      <a:r>
                        <a:rPr lang="en-US" sz="1600" b="1" cap="none" spc="0" dirty="0">
                          <a:solidFill>
                            <a:schemeClr val="tx1"/>
                          </a:solidFill>
                        </a:rPr>
                        <a:t> pipelines.</a:t>
                      </a:r>
                    </a:p>
                  </a:txBody>
                  <a:tcPr marL="67420" marR="67420" marT="87319" marB="3371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5536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2121189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Custom 34">
      <a:dk1>
        <a:sysClr val="windowText" lastClr="000000"/>
      </a:dk1>
      <a:lt1>
        <a:sysClr val="window" lastClr="FFFFFF"/>
      </a:lt1>
      <a:dk2>
        <a:srgbClr val="001E2E"/>
      </a:dk2>
      <a:lt2>
        <a:srgbClr val="F0ECEC"/>
      </a:lt2>
      <a:accent1>
        <a:srgbClr val="155767"/>
      </a:accent1>
      <a:accent2>
        <a:srgbClr val="BA9CA0"/>
      </a:accent2>
      <a:accent3>
        <a:srgbClr val="A57931"/>
      </a:accent3>
      <a:accent4>
        <a:srgbClr val="0E577C"/>
      </a:accent4>
      <a:accent5>
        <a:srgbClr val="CC846E"/>
      </a:accent5>
      <a:accent6>
        <a:srgbClr val="93767A"/>
      </a:accent6>
      <a:hlink>
        <a:srgbClr val="0563C1"/>
      </a:hlink>
      <a:folHlink>
        <a:srgbClr val="954F72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243</Words>
  <Application>Microsoft Macintosh PowerPoint</Application>
  <PresentationFormat>Widescreen</PresentationFormat>
  <Paragraphs>49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Abadi</vt:lpstr>
      <vt:lpstr>Aptos</vt:lpstr>
      <vt:lpstr>Arial</vt:lpstr>
      <vt:lpstr>Courier New</vt:lpstr>
      <vt:lpstr>Univers Condensed Light</vt:lpstr>
      <vt:lpstr>Walbaum Display Light</vt:lpstr>
      <vt:lpstr>AngleLinesVTI</vt:lpstr>
      <vt:lpstr>Introduction to R: working with data</vt:lpstr>
      <vt:lpstr>TOpics</vt:lpstr>
      <vt:lpstr>Time-Saving Shortcuts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Yan Lu</dc:creator>
  <cp:lastModifiedBy>Yan Lu</cp:lastModifiedBy>
  <cp:revision>13</cp:revision>
  <dcterms:created xsi:type="dcterms:W3CDTF">2025-08-26T05:07:29Z</dcterms:created>
  <dcterms:modified xsi:type="dcterms:W3CDTF">2025-08-26T23:10:45Z</dcterms:modified>
</cp:coreProperties>
</file>